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77" r:id="rId3"/>
    <p:sldId id="278" r:id="rId4"/>
    <p:sldId id="275" r:id="rId5"/>
    <p:sldId id="276" r:id="rId6"/>
    <p:sldId id="288" r:id="rId7"/>
    <p:sldId id="285" r:id="rId8"/>
    <p:sldId id="287" r:id="rId9"/>
    <p:sldId id="286" r:id="rId10"/>
    <p:sldId id="283" r:id="rId11"/>
    <p:sldId id="279" r:id="rId12"/>
    <p:sldId id="281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A68B9-EE68-4F6A-9375-1367845D7AB4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F4391-8B3A-4DFB-8F3F-76003C9D62B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10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391-8B3A-4DFB-8F3F-76003C9D62B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148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391-8B3A-4DFB-8F3F-76003C9D62B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680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391-8B3A-4DFB-8F3F-76003C9D62B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669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391-8B3A-4DFB-8F3F-76003C9D62B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402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391-8B3A-4DFB-8F3F-76003C9D62B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642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391-8B3A-4DFB-8F3F-76003C9D62B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85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391-8B3A-4DFB-8F3F-76003C9D62B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3810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391-8B3A-4DFB-8F3F-76003C9D62B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36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391-8B3A-4DFB-8F3F-76003C9D62B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96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391-8B3A-4DFB-8F3F-76003C9D62B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136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391-8B3A-4DFB-8F3F-76003C9D62B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367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F4391-8B3A-4DFB-8F3F-76003C9D62B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25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35EA-FC88-4FE0-A7A6-44AC9FEC815A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D8A4-EA19-48F3-8A2C-B2902FA027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73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35EA-FC88-4FE0-A7A6-44AC9FEC815A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D8A4-EA19-48F3-8A2C-B2902FA027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2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35EA-FC88-4FE0-A7A6-44AC9FEC815A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D8A4-EA19-48F3-8A2C-B2902FA027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59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35EA-FC88-4FE0-A7A6-44AC9FEC815A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D8A4-EA19-48F3-8A2C-B2902FA027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06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35EA-FC88-4FE0-A7A6-44AC9FEC815A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D8A4-EA19-48F3-8A2C-B2902FA027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33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35EA-FC88-4FE0-A7A6-44AC9FEC815A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D8A4-EA19-48F3-8A2C-B2902FA027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12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35EA-FC88-4FE0-A7A6-44AC9FEC815A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D8A4-EA19-48F3-8A2C-B2902FA027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23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35EA-FC88-4FE0-A7A6-44AC9FEC815A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D8A4-EA19-48F3-8A2C-B2902FA027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62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35EA-FC88-4FE0-A7A6-44AC9FEC815A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D8A4-EA19-48F3-8A2C-B2902FA027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765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35EA-FC88-4FE0-A7A6-44AC9FEC815A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D8A4-EA19-48F3-8A2C-B2902FA027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3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35EA-FC88-4FE0-A7A6-44AC9FEC815A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D8A4-EA19-48F3-8A2C-B2902FA027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56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335EA-FC88-4FE0-A7A6-44AC9FEC815A}" type="datetimeFigureOut">
              <a:rPr lang="fr-FR" smtClean="0"/>
              <a:t>18/01/2019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1D8A4-EA19-48F3-8A2C-B2902FA027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82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907273" y="3023672"/>
            <a:ext cx="9523267" cy="144398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fr-FR" altLang="fr-FR" sz="2200" b="1" dirty="0" smtClean="0">
              <a:solidFill>
                <a:srgbClr val="7030A0"/>
              </a:solidFill>
              <a:latin typeface="Verdana" panose="020B0604030504040204" pitchFamily="34" charset="0"/>
            </a:endParaRPr>
          </a:p>
          <a:p>
            <a:pPr algn="ctr"/>
            <a:r>
              <a:rPr lang="fr-FR" altLang="fr-FR" sz="2200" b="1" dirty="0" err="1" smtClean="0">
                <a:solidFill>
                  <a:srgbClr val="0070C0"/>
                </a:solidFill>
                <a:latin typeface="Verdana" panose="020B0604030504040204" pitchFamily="34" charset="0"/>
              </a:rPr>
              <a:t>Competence-based</a:t>
            </a:r>
            <a:r>
              <a:rPr lang="fr-FR" altLang="fr-FR" sz="22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 programs and </a:t>
            </a:r>
            <a:r>
              <a:rPr lang="fr-FR" altLang="fr-FR" sz="2200" b="1" dirty="0" err="1" smtClean="0">
                <a:solidFill>
                  <a:srgbClr val="0070C0"/>
                </a:solidFill>
                <a:latin typeface="Verdana" panose="020B0604030504040204" pitchFamily="34" charset="0"/>
              </a:rPr>
              <a:t>their</a:t>
            </a:r>
            <a:r>
              <a:rPr lang="fr-FR" altLang="fr-FR" sz="22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 a</a:t>
            </a:r>
            <a:r>
              <a:rPr lang="en-US" altLang="fr-FR" sz="2200" b="1" dirty="0" err="1" smtClean="0">
                <a:solidFill>
                  <a:srgbClr val="0070C0"/>
                </a:solidFill>
                <a:latin typeface="Verdana" panose="020B0604030504040204" pitchFamily="34" charset="0"/>
              </a:rPr>
              <a:t>ssessment</a:t>
            </a:r>
            <a:r>
              <a:rPr lang="en-US" altLang="fr-FR" sz="22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en-US" altLang="fr-FR" sz="2200" b="1" dirty="0" smtClean="0">
                <a:solidFill>
                  <a:srgbClr val="0070C0"/>
                </a:solidFill>
                <a:latin typeface="Verdana" panose="020B0604030504040204" pitchFamily="34" charset="0"/>
              </a:rPr>
              <a:t>in French Universities</a:t>
            </a:r>
          </a:p>
          <a:p>
            <a:pPr algn="ctr"/>
            <a:endParaRPr lang="fr-FR" altLang="fr-FR" sz="2200" b="1" dirty="0">
              <a:solidFill>
                <a:srgbClr val="7030A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0541" y="4507664"/>
            <a:ext cx="3216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Mourad Attarça, January 2019</a:t>
            </a:r>
            <a:endParaRPr lang="en-US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458" y="68743"/>
            <a:ext cx="3537962" cy="182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1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9440" y="210325"/>
            <a:ext cx="11583960" cy="54630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2" defTabSz="762000">
              <a:defRPr/>
            </a:pPr>
            <a:r>
              <a:rPr lang="fr-FR" sz="2400" b="1" dirty="0" smtClean="0">
                <a:solidFill>
                  <a:srgbClr val="7030A0"/>
                </a:solidFill>
                <a:latin typeface="Verdana" pitchFamily="34" charset="0"/>
              </a:rPr>
              <a:t>The situation in 2019</a:t>
            </a: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endParaRPr lang="fr-FR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endParaRPr lang="fr-FR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b="1" dirty="0">
                <a:solidFill>
                  <a:srgbClr val="002060"/>
                </a:solidFill>
                <a:latin typeface="Verdana" pitchFamily="34" charset="0"/>
              </a:rPr>
              <a:t>The "</a:t>
            </a:r>
            <a:r>
              <a:rPr lang="en-US" sz="1700" b="1" dirty="0" smtClean="0">
                <a:solidFill>
                  <a:srgbClr val="002060"/>
                </a:solidFill>
                <a:latin typeface="Verdana" pitchFamily="34" charset="0"/>
              </a:rPr>
              <a:t>competence-oriented” culture remains weak in </a:t>
            </a:r>
            <a:r>
              <a:rPr lang="en-US" sz="1700" b="1" dirty="0">
                <a:solidFill>
                  <a:srgbClr val="002060"/>
                </a:solidFill>
                <a:latin typeface="Verdana" pitchFamily="34" charset="0"/>
              </a:rPr>
              <a:t>French universities</a:t>
            </a: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endParaRPr lang="en-US" sz="17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endParaRPr lang="en-US" sz="1700" dirty="0">
              <a:solidFill>
                <a:srgbClr val="002060"/>
              </a:solidFill>
              <a:latin typeface="Verdana" pitchFamily="34" charset="0"/>
            </a:endParaRP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b="1" dirty="0">
                <a:solidFill>
                  <a:srgbClr val="002060"/>
                </a:solidFill>
                <a:latin typeface="Verdana" pitchFamily="34" charset="0"/>
              </a:rPr>
              <a:t>There is a great disparity between </a:t>
            </a:r>
            <a:r>
              <a:rPr lang="en-US" sz="1700" b="1" dirty="0" smtClean="0">
                <a:solidFill>
                  <a:srgbClr val="002060"/>
                </a:solidFill>
                <a:latin typeface="Verdana" pitchFamily="34" charset="0"/>
              </a:rPr>
              <a:t>universities and between </a:t>
            </a:r>
            <a:r>
              <a:rPr lang="en-US" sz="1700" b="1" dirty="0">
                <a:solidFill>
                  <a:srgbClr val="002060"/>
                </a:solidFill>
                <a:latin typeface="Verdana" pitchFamily="34" charset="0"/>
              </a:rPr>
              <a:t>faculties;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it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depends on: </a:t>
            </a:r>
          </a:p>
          <a:p>
            <a:pPr marL="1554162" lvl="2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the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will of the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Rectors and of the deans; </a:t>
            </a:r>
          </a:p>
          <a:p>
            <a:pPr marL="1554162" lvl="2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the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will of the teaching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staff; </a:t>
            </a:r>
          </a:p>
          <a:p>
            <a:pPr marL="1554162" lvl="2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he share of professional programs in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the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overall offer of programs; </a:t>
            </a:r>
          </a:p>
          <a:p>
            <a:pPr marL="1554162" lvl="2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t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he available resources to support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the teaching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staff.</a:t>
            </a:r>
            <a:endParaRPr lang="en-US" sz="1700" dirty="0">
              <a:solidFill>
                <a:srgbClr val="002060"/>
              </a:solidFill>
              <a:latin typeface="Verdana" pitchFamily="34" charset="0"/>
            </a:endParaRP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endParaRPr lang="en-US" sz="17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endParaRPr lang="en-US" sz="1700" dirty="0">
              <a:solidFill>
                <a:srgbClr val="002060"/>
              </a:solidFill>
              <a:latin typeface="Verdana" pitchFamily="34" charset="0"/>
            </a:endParaRP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b="1" dirty="0">
                <a:solidFill>
                  <a:srgbClr val="002060"/>
                </a:solidFill>
                <a:latin typeface="Verdana" pitchFamily="34" charset="0"/>
              </a:rPr>
              <a:t>There is </a:t>
            </a:r>
            <a:r>
              <a:rPr lang="en-US" sz="1700" b="1" dirty="0" smtClean="0">
                <a:solidFill>
                  <a:srgbClr val="002060"/>
                </a:solidFill>
                <a:latin typeface="Verdana" pitchFamily="34" charset="0"/>
              </a:rPr>
              <a:t>some reluctance </a:t>
            </a:r>
            <a:r>
              <a:rPr lang="en-US" sz="1700" b="1" dirty="0">
                <a:solidFill>
                  <a:srgbClr val="002060"/>
                </a:solidFill>
                <a:latin typeface="Verdana" pitchFamily="34" charset="0"/>
              </a:rPr>
              <a:t>of the teaching teams for </a:t>
            </a:r>
            <a:r>
              <a:rPr lang="en-US" sz="1700" b="1" dirty="0" smtClean="0">
                <a:solidFill>
                  <a:srgbClr val="002060"/>
                </a:solidFill>
                <a:latin typeface="Verdana" pitchFamily="34" charset="0"/>
              </a:rPr>
              <a:t>competence-based approach:</a:t>
            </a:r>
          </a:p>
          <a:p>
            <a:pPr marL="1554162" lvl="2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The methodology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is perceived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as fuzzy;</a:t>
            </a:r>
          </a:p>
          <a:p>
            <a:pPr marL="1554162" lvl="2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It obliges to review all the teaching programs as well as the balance of training hours and ECTS;</a:t>
            </a:r>
          </a:p>
          <a:p>
            <a:pPr marL="1554162" lvl="2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It can call into question the skills of the teaching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staff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(need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for new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skills);</a:t>
            </a:r>
          </a:p>
          <a:p>
            <a:pPr marL="1554162" lvl="2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It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less considers fundamental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knowledge and theoretical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knowledge</a:t>
            </a:r>
          </a:p>
          <a:p>
            <a:pPr marL="1096962" lvl="2" defTabSz="762000">
              <a:defRPr/>
            </a:pPr>
            <a:endParaRPr lang="en-US" sz="17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20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9440" y="210325"/>
            <a:ext cx="11583960" cy="43088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2" defTabSz="762000">
              <a:defRPr/>
            </a:pPr>
            <a:endParaRPr lang="fr-FR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endParaRPr lang="fr-FR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1096962" lvl="2" defTabSz="762000">
              <a:defRPr/>
            </a:pPr>
            <a:endParaRPr lang="en-US" sz="1700" dirty="0">
              <a:solidFill>
                <a:srgbClr val="002060"/>
              </a:solidFill>
              <a:latin typeface="Verdana" pitchFamily="34" charset="0"/>
            </a:endParaRP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b="1" dirty="0">
                <a:solidFill>
                  <a:srgbClr val="002060"/>
                </a:solidFill>
                <a:latin typeface="Verdana" pitchFamily="34" charset="0"/>
              </a:rPr>
              <a:t>The most advanced programs in </a:t>
            </a:r>
            <a:r>
              <a:rPr lang="en-US" sz="1700" b="1" dirty="0" smtClean="0">
                <a:solidFill>
                  <a:srgbClr val="002060"/>
                </a:solidFill>
                <a:latin typeface="Verdana" pitchFamily="34" charset="0"/>
              </a:rPr>
              <a:t>competence-based </a:t>
            </a:r>
            <a:r>
              <a:rPr lang="en-US" sz="1700" b="1" dirty="0">
                <a:solidFill>
                  <a:srgbClr val="002060"/>
                </a:solidFill>
                <a:latin typeface="Verdana" pitchFamily="34" charset="0"/>
              </a:rPr>
              <a:t>approach:</a:t>
            </a:r>
          </a:p>
          <a:p>
            <a:pPr marL="1554162" lvl="2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Technological or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applied science degrees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(Physics, Chemistry, Agronomy,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Engineering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...)</a:t>
            </a:r>
          </a:p>
          <a:p>
            <a:pPr marL="1554162" lvl="2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Business-oriented diplomas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: Law, Management,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Economics…</a:t>
            </a:r>
          </a:p>
          <a:p>
            <a:pPr marL="1554162" lvl="2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Degree for regulated job: Doctor, Pharmacist… </a:t>
            </a:r>
          </a:p>
          <a:p>
            <a:pPr marL="639762" lvl="1" defTabSz="762000">
              <a:defRPr/>
            </a:pPr>
            <a:endParaRPr lang="en-US" sz="17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639762" lvl="1" defTabSz="762000">
              <a:defRPr/>
            </a:pPr>
            <a:endParaRPr lang="en-US" sz="17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639762" lvl="1" defTabSz="762000">
              <a:defRPr/>
            </a:pPr>
            <a:endParaRPr lang="en-US" sz="1700" dirty="0">
              <a:solidFill>
                <a:srgbClr val="002060"/>
              </a:solidFill>
              <a:latin typeface="Verdana" pitchFamily="34" charset="0"/>
            </a:endParaRP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b="1" dirty="0" smtClean="0">
                <a:solidFill>
                  <a:srgbClr val="002060"/>
                </a:solidFill>
                <a:latin typeface="Verdana" pitchFamily="34" charset="0"/>
              </a:rPr>
              <a:t>Two current approaches to present programs by competence-based approach:</a:t>
            </a: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endParaRPr lang="en-US" sz="17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1554162" lvl="2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By simply making-up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existing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academic programs (formal approach in order to comply the ministry rules)</a:t>
            </a:r>
          </a:p>
          <a:p>
            <a:pPr marL="1554162" lvl="2" indent="-457200" defTabSz="762000">
              <a:buFont typeface="Wingdings" panose="05000000000000000000" pitchFamily="2" charset="2"/>
              <a:buChar char="§"/>
              <a:defRPr/>
            </a:pPr>
            <a:endParaRPr lang="en-US" sz="17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1554162" lvl="2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Real competence-based approach but with low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modularization</a:t>
            </a:r>
            <a:endParaRPr lang="fr-FR" sz="170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88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6655" y="264754"/>
            <a:ext cx="11352066" cy="61709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2562" defTabSz="762000">
              <a:defRPr/>
            </a:pP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The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grid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for the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accreditation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of a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competence-based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program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used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by the RNCP</a:t>
            </a:r>
            <a:r>
              <a:rPr lang="fr-FR" b="1" dirty="0">
                <a:solidFill>
                  <a:srgbClr val="002060"/>
                </a:solidFill>
                <a:latin typeface="Verdana" pitchFamily="34" charset="0"/>
              </a:rPr>
              <a:t>:</a:t>
            </a:r>
            <a:endParaRPr lang="fr-FR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182562" defTabSz="762000">
              <a:defRPr/>
            </a:pPr>
            <a:endParaRPr lang="fr-FR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endParaRPr lang="fr-FR" b="1" dirty="0">
              <a:solidFill>
                <a:srgbClr val="002060"/>
              </a:solidFill>
              <a:latin typeface="Verdana" pitchFamily="34" charset="0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fr-FR" dirty="0" err="1" smtClean="0">
                <a:solidFill>
                  <a:srgbClr val="002060"/>
                </a:solidFill>
                <a:latin typeface="Verdana" pitchFamily="34" charset="0"/>
              </a:rPr>
              <a:t>Identity</a:t>
            </a:r>
            <a:r>
              <a:rPr lang="fr-FR" dirty="0" smtClean="0">
                <a:solidFill>
                  <a:srgbClr val="002060"/>
                </a:solidFill>
                <a:latin typeface="Verdana" pitchFamily="34" charset="0"/>
              </a:rPr>
              <a:t> of the </a:t>
            </a:r>
            <a:r>
              <a:rPr lang="fr-FR" dirty="0" err="1" smtClean="0">
                <a:solidFill>
                  <a:srgbClr val="002060"/>
                </a:solidFill>
                <a:latin typeface="Verdana" pitchFamily="34" charset="0"/>
              </a:rPr>
              <a:t>organization</a:t>
            </a:r>
            <a:r>
              <a:rPr lang="fr-FR" dirty="0" smtClean="0">
                <a:solidFill>
                  <a:srgbClr val="002060"/>
                </a:solidFill>
                <a:latin typeface="Verdana" pitchFamily="34" charset="0"/>
              </a:rPr>
              <a:t> and of the program </a:t>
            </a: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endParaRPr lang="fr-FR" sz="1700" dirty="0">
              <a:solidFill>
                <a:srgbClr val="002060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Sectors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and jobs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targeted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(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according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an official nomenclature : NAF ; NSF ; ROME, </a:t>
            </a: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endParaRPr lang="fr-FR" sz="1700" dirty="0" smtClean="0">
              <a:solidFill>
                <a:srgbClr val="002060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Regulation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that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support de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market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need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(in case of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regulated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jobs) </a:t>
            </a: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endParaRPr lang="fr-FR" sz="1700" dirty="0" smtClean="0">
              <a:solidFill>
                <a:srgbClr val="002060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Figures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from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market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survey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(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market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needs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: quantitative and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qualitiative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needs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) </a:t>
            </a: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endParaRPr lang="fr-FR" sz="1700" dirty="0" smtClean="0">
              <a:solidFill>
                <a:srgbClr val="002060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Description of the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competencies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(by bloc)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that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targeted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by the program  </a:t>
            </a: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endParaRPr lang="fr-FR" sz="1700" dirty="0" smtClean="0">
              <a:solidFill>
                <a:srgbClr val="002060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Added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value for the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student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/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salary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 (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benefit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for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his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employability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)</a:t>
            </a: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endParaRPr lang="fr-FR" sz="1700" dirty="0" smtClean="0">
              <a:solidFill>
                <a:srgbClr val="002060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Added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value for the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company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(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benefit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within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its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human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resource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policy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)</a:t>
            </a: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endParaRPr lang="fr-FR" sz="1700" dirty="0" smtClean="0">
              <a:solidFill>
                <a:srgbClr val="002060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Competences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to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be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assessed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endParaRPr lang="fr-FR" sz="1700" dirty="0" smtClean="0">
              <a:solidFill>
                <a:srgbClr val="002060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Professionnel organisation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that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will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recognized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the program</a:t>
            </a: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endParaRPr lang="fr-FR" sz="1700" dirty="0" smtClean="0">
              <a:solidFill>
                <a:srgbClr val="002060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Support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from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companies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and / or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professionnal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organization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(minimum 2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letters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)</a:t>
            </a:r>
            <a:endParaRPr lang="fr-FR" sz="1700" dirty="0">
              <a:solidFill>
                <a:srgbClr val="002060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endParaRPr lang="fr-FR" sz="1700" dirty="0" smtClean="0">
              <a:solidFill>
                <a:srgbClr val="002060"/>
              </a:solidFill>
              <a:latin typeface="Verdana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13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63750" y="155285"/>
            <a:ext cx="11522185" cy="428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200" b="1" dirty="0" smtClean="0">
                <a:solidFill>
                  <a:srgbClr val="7030A0"/>
                </a:solidFill>
                <a:latin typeface="Verdana" panose="020B0604030504040204" pitchFamily="34" charset="0"/>
              </a:rPr>
              <a:t>The </a:t>
            </a:r>
            <a:r>
              <a:rPr lang="fr-FR" altLang="fr-FR" sz="2200" b="1" dirty="0" err="1" smtClean="0">
                <a:solidFill>
                  <a:srgbClr val="7030A0"/>
                </a:solidFill>
                <a:latin typeface="Verdana" panose="020B0604030504040204" pitchFamily="34" charset="0"/>
              </a:rPr>
              <a:t>context</a:t>
            </a:r>
            <a:r>
              <a:rPr lang="fr-FR" altLang="fr-FR" sz="2200" b="1" dirty="0" smtClean="0">
                <a:solidFill>
                  <a:srgbClr val="7030A0"/>
                </a:solidFill>
                <a:latin typeface="Verdana" panose="020B0604030504040204" pitchFamily="34" charset="0"/>
              </a:rPr>
              <a:t> of the </a:t>
            </a:r>
            <a:r>
              <a:rPr lang="fr-FR" altLang="fr-FR" sz="2200" b="1" dirty="0" err="1" smtClean="0">
                <a:solidFill>
                  <a:srgbClr val="7030A0"/>
                </a:solidFill>
                <a:latin typeface="Verdana" panose="020B0604030504040204" pitchFamily="34" charset="0"/>
              </a:rPr>
              <a:t>competence-based</a:t>
            </a:r>
            <a:r>
              <a:rPr lang="fr-FR" altLang="fr-FR" sz="2200" b="1" dirty="0" smtClean="0">
                <a:solidFill>
                  <a:srgbClr val="7030A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200" b="1" dirty="0" err="1" smtClean="0">
                <a:solidFill>
                  <a:srgbClr val="7030A0"/>
                </a:solidFill>
                <a:latin typeface="Verdana" panose="020B0604030504040204" pitchFamily="34" charset="0"/>
              </a:rPr>
              <a:t>education</a:t>
            </a:r>
            <a:r>
              <a:rPr lang="fr-FR" altLang="fr-FR" sz="2200" b="1" dirty="0" smtClean="0">
                <a:solidFill>
                  <a:srgbClr val="7030A0"/>
                </a:solidFill>
                <a:latin typeface="Verdana" panose="020B0604030504040204" pitchFamily="34" charset="0"/>
              </a:rPr>
              <a:t> </a:t>
            </a:r>
            <a:r>
              <a:rPr lang="fr-FR" altLang="fr-FR" sz="2200" b="1" dirty="0" err="1" smtClean="0">
                <a:solidFill>
                  <a:srgbClr val="7030A0"/>
                </a:solidFill>
                <a:latin typeface="Verdana" panose="020B0604030504040204" pitchFamily="34" charset="0"/>
              </a:rPr>
              <a:t>policy</a:t>
            </a:r>
            <a:r>
              <a:rPr lang="fr-FR" altLang="fr-FR" sz="2200" b="1" dirty="0" smtClean="0">
                <a:solidFill>
                  <a:srgbClr val="7030A0"/>
                </a:solidFill>
                <a:latin typeface="Verdana" panose="020B0604030504040204" pitchFamily="34" charset="0"/>
              </a:rPr>
              <a:t> </a:t>
            </a:r>
            <a:endParaRPr lang="fr-FR" altLang="fr-FR" sz="2200" b="1" dirty="0">
              <a:solidFill>
                <a:srgbClr val="7030A0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48809" y="994097"/>
            <a:ext cx="11352066" cy="5940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rgbClr val="002060"/>
                </a:solidFill>
                <a:latin typeface="Verdana" pitchFamily="34" charset="0"/>
              </a:rPr>
              <a:t>There is a dual system of education in France : </a:t>
            </a: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endParaRPr lang="en-US" sz="17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639762" lvl="1" defTabSz="762000">
              <a:defRPr/>
            </a:pPr>
            <a:r>
              <a:rPr lang="en-US" sz="1700" b="1" dirty="0" smtClean="0">
                <a:solidFill>
                  <a:srgbClr val="002060"/>
                </a:solidFill>
                <a:latin typeface="Verdana" pitchFamily="34" charset="0"/>
              </a:rPr>
              <a:t>1) The “academic” system: primary school, secondary school, undergraduate and graduate levels (universities, schools of engineering…)</a:t>
            </a:r>
          </a:p>
          <a:p>
            <a:pPr marL="1382712" lvl="2" indent="-285750" defTabSz="762000">
              <a:buFont typeface="Wingdings" panose="05000000000000000000" pitchFamily="2" charset="2"/>
              <a:buChar char="à"/>
              <a:defRPr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Much more knowledge-oriented programs </a:t>
            </a:r>
          </a:p>
          <a:p>
            <a:pPr marL="1382712" lvl="2" indent="-285750" defTabSz="762000">
              <a:buFont typeface="Wingdings" panose="05000000000000000000" pitchFamily="2" charset="2"/>
              <a:buChar char="à"/>
              <a:defRPr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Degrees accredited by the ministry of Education </a:t>
            </a:r>
          </a:p>
          <a:p>
            <a:pPr marL="1382712" lvl="2" indent="-285750" defTabSz="762000">
              <a:buFont typeface="Wingdings" panose="05000000000000000000" pitchFamily="2" charset="2"/>
              <a:buChar char="à"/>
              <a:defRPr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Programs funded by the national budget State </a:t>
            </a:r>
            <a:endParaRPr lang="en-US" sz="16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639762" lvl="1" defTabSz="762000">
              <a:defRPr/>
            </a:pPr>
            <a:endParaRPr lang="en-US" sz="1700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639762" lvl="1" defTabSz="762000">
              <a:defRPr/>
            </a:pPr>
            <a:r>
              <a:rPr lang="en-US" sz="1700" b="1" dirty="0" smtClean="0">
                <a:solidFill>
                  <a:srgbClr val="002060"/>
                </a:solidFill>
                <a:latin typeface="Verdana" pitchFamily="34" charset="0"/>
              </a:rPr>
              <a:t>2) The “professional” or “vocational” system: held by institution like Chambers of Commerce, Chambers of Agriculture, Chambers of Trades, Business associations…; starting from secondary school but also in higher education (undergraduate and  graduate) </a:t>
            </a:r>
          </a:p>
          <a:p>
            <a:pPr marL="1382712" lvl="2" indent="-285750" defTabSz="762000">
              <a:buFont typeface="Wingdings" panose="05000000000000000000" pitchFamily="2" charset="2"/>
              <a:buChar char="à"/>
              <a:defRPr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Much more focused on know-how and professional activities </a:t>
            </a:r>
          </a:p>
          <a:p>
            <a:pPr marL="1382712" lvl="2" indent="-285750" defTabSz="762000">
              <a:buFont typeface="Wingdings" panose="05000000000000000000" pitchFamily="2" charset="2"/>
              <a:buChar char="à"/>
              <a:defRPr/>
            </a:pPr>
            <a:r>
              <a:rPr lang="en-US" sz="1600" dirty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D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egrees “recognized” and/or accredited by different ministries, by business associations and unions ; and taken into account in national collective agreements of labor  </a:t>
            </a:r>
          </a:p>
          <a:p>
            <a:pPr marL="1382712" lvl="2" indent="-285750" defTabSz="762000">
              <a:buFont typeface="Wingdings" panose="05000000000000000000" pitchFamily="2" charset="2"/>
              <a:buChar char="à"/>
              <a:defRPr/>
            </a:pP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Programs funded by companies through taxes </a:t>
            </a:r>
          </a:p>
          <a:p>
            <a:pPr marL="182562" defTabSz="762000">
              <a:defRPr/>
            </a:pPr>
            <a:endParaRPr lang="en-US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latin typeface="Verdana" pitchFamily="34" charset="0"/>
              </a:rPr>
              <a:t>M</a:t>
            </a:r>
            <a:r>
              <a:rPr lang="en-US" b="1" dirty="0" smtClean="0">
                <a:solidFill>
                  <a:srgbClr val="002060"/>
                </a:solidFill>
                <a:latin typeface="Verdana" pitchFamily="34" charset="0"/>
              </a:rPr>
              <a:t>any business associations provide programs to educate theirs own employees to specifics competences required:</a:t>
            </a: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b="1" dirty="0" smtClean="0">
                <a:solidFill>
                  <a:srgbClr val="002060"/>
                </a:solidFill>
                <a:latin typeface="Verdana" pitchFamily="34" charset="0"/>
              </a:rPr>
              <a:t>CQP : certificate of professional qualification </a:t>
            </a:r>
          </a:p>
          <a:p>
            <a:pPr marL="639762" lvl="1" defTabSz="762000">
              <a:defRPr/>
            </a:pP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 Each CQP is dedicated to a specific activity / jobs and is recognized by companies within the sector</a:t>
            </a:r>
            <a:endParaRPr lang="en-US" sz="17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0301" y="1988833"/>
            <a:ext cx="4642761" cy="338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529412" y="2427519"/>
            <a:ext cx="4642761" cy="8253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</a:t>
            </a:r>
            <a:r>
              <a:rPr lang="fr-FR" dirty="0" smtClean="0">
                <a:solidFill>
                  <a:srgbClr val="7030A0"/>
                </a:solidFill>
              </a:rPr>
              <a:t>CAP (</a:t>
            </a:r>
            <a:r>
              <a:rPr lang="fr-FR" dirty="0" err="1" smtClean="0">
                <a:solidFill>
                  <a:srgbClr val="7030A0"/>
                </a:solidFill>
              </a:rPr>
              <a:t>Certificate</a:t>
            </a:r>
            <a:r>
              <a:rPr lang="fr-FR" dirty="0" smtClean="0">
                <a:solidFill>
                  <a:srgbClr val="7030A0"/>
                </a:solidFill>
              </a:rPr>
              <a:t> of </a:t>
            </a:r>
            <a:r>
              <a:rPr lang="fr-FR" dirty="0" err="1" smtClean="0">
                <a:solidFill>
                  <a:srgbClr val="7030A0"/>
                </a:solidFill>
              </a:rPr>
              <a:t>professional</a:t>
            </a:r>
            <a:r>
              <a:rPr lang="fr-FR" dirty="0" smtClean="0">
                <a:solidFill>
                  <a:srgbClr val="7030A0"/>
                </a:solidFill>
              </a:rPr>
              <a:t> aptitude)</a:t>
            </a:r>
          </a:p>
          <a:p>
            <a:pPr algn="ctr"/>
            <a:r>
              <a:rPr lang="fr-FR" dirty="0" err="1" smtClean="0">
                <a:solidFill>
                  <a:srgbClr val="7030A0"/>
                </a:solidFill>
              </a:rPr>
              <a:t>Baccalaureat</a:t>
            </a:r>
            <a:r>
              <a:rPr lang="fr-FR" dirty="0" smtClean="0">
                <a:solidFill>
                  <a:srgbClr val="7030A0"/>
                </a:solidFill>
              </a:rPr>
              <a:t> ; </a:t>
            </a:r>
            <a:r>
              <a:rPr lang="fr-FR" dirty="0" err="1" smtClean="0">
                <a:solidFill>
                  <a:srgbClr val="7030A0"/>
                </a:solidFill>
              </a:rPr>
              <a:t>Baccalaureat</a:t>
            </a:r>
            <a:r>
              <a:rPr lang="fr-FR" dirty="0" smtClean="0">
                <a:solidFill>
                  <a:srgbClr val="7030A0"/>
                </a:solidFill>
              </a:rPr>
              <a:t> of </a:t>
            </a:r>
            <a:r>
              <a:rPr lang="fr-FR" dirty="0" err="1" smtClean="0">
                <a:solidFill>
                  <a:srgbClr val="7030A0"/>
                </a:solidFill>
              </a:rPr>
              <a:t>technology</a:t>
            </a:r>
            <a:r>
              <a:rPr lang="fr-FR" dirty="0" smtClean="0">
                <a:solidFill>
                  <a:srgbClr val="7030A0"/>
                </a:solidFill>
              </a:rPr>
              <a:t> ; Professional Baccalauréat 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9411" y="3357715"/>
            <a:ext cx="4642761" cy="1008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DUT (Diplôme Universitaire Technologique)</a:t>
            </a:r>
          </a:p>
          <a:p>
            <a:pPr algn="ctr"/>
            <a:r>
              <a:rPr lang="fr-FR" dirty="0" smtClean="0">
                <a:solidFill>
                  <a:srgbClr val="7030A0"/>
                </a:solidFill>
              </a:rPr>
              <a:t>BTS </a:t>
            </a:r>
            <a:r>
              <a:rPr lang="fr-FR" dirty="0">
                <a:solidFill>
                  <a:srgbClr val="7030A0"/>
                </a:solidFill>
              </a:rPr>
              <a:t>(Brevet of </a:t>
            </a:r>
            <a:r>
              <a:rPr lang="fr-FR" dirty="0" err="1">
                <a:solidFill>
                  <a:srgbClr val="7030A0"/>
                </a:solidFill>
              </a:rPr>
              <a:t>Technician</a:t>
            </a:r>
            <a:r>
              <a:rPr lang="fr-FR" dirty="0">
                <a:solidFill>
                  <a:srgbClr val="7030A0"/>
                </a:solidFill>
              </a:rPr>
              <a:t>)</a:t>
            </a:r>
          </a:p>
          <a:p>
            <a:pPr algn="ctr"/>
            <a:r>
              <a:rPr lang="fr-FR" dirty="0" err="1" smtClean="0">
                <a:solidFill>
                  <a:srgbClr val="7030A0"/>
                </a:solidFill>
              </a:rPr>
              <a:t>Bachelor</a:t>
            </a:r>
            <a:r>
              <a:rPr lang="fr-FR" dirty="0" smtClean="0">
                <a:solidFill>
                  <a:srgbClr val="7030A0"/>
                </a:solidFill>
              </a:rPr>
              <a:t> (Licence); Professional </a:t>
            </a:r>
            <a:r>
              <a:rPr lang="fr-FR" dirty="0" err="1" smtClean="0">
                <a:solidFill>
                  <a:srgbClr val="7030A0"/>
                </a:solidFill>
              </a:rPr>
              <a:t>Bachelor</a:t>
            </a:r>
            <a:r>
              <a:rPr lang="fr-FR" dirty="0" smtClean="0">
                <a:solidFill>
                  <a:srgbClr val="7030A0"/>
                </a:solidFill>
              </a:rPr>
              <a:t>  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9411" y="4512137"/>
            <a:ext cx="4642761" cy="12736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Master </a:t>
            </a:r>
          </a:p>
          <a:p>
            <a:pPr algn="ctr"/>
            <a:r>
              <a:rPr lang="fr-FR" dirty="0" smtClean="0">
                <a:solidFill>
                  <a:srgbClr val="7030A0"/>
                </a:solidFill>
              </a:rPr>
              <a:t>Professional Master</a:t>
            </a:r>
          </a:p>
          <a:p>
            <a:pPr algn="ctr"/>
            <a:r>
              <a:rPr lang="fr-FR" dirty="0" smtClean="0">
                <a:solidFill>
                  <a:srgbClr val="7030A0"/>
                </a:solidFill>
              </a:rPr>
              <a:t>Engineering </a:t>
            </a:r>
            <a:r>
              <a:rPr lang="fr-FR" dirty="0" err="1" smtClean="0">
                <a:solidFill>
                  <a:srgbClr val="7030A0"/>
                </a:solidFill>
              </a:rPr>
              <a:t>degree</a:t>
            </a:r>
            <a:r>
              <a:rPr lang="fr-FR" dirty="0" smtClean="0">
                <a:solidFill>
                  <a:srgbClr val="7030A0"/>
                </a:solidFill>
              </a:rPr>
              <a:t> (CTI)</a:t>
            </a:r>
          </a:p>
          <a:p>
            <a:pPr algn="ctr"/>
            <a:r>
              <a:rPr lang="fr-FR" dirty="0" err="1" smtClean="0">
                <a:solidFill>
                  <a:srgbClr val="7030A0"/>
                </a:solidFill>
              </a:rPr>
              <a:t>Degree</a:t>
            </a:r>
            <a:r>
              <a:rPr lang="fr-FR" dirty="0" smtClean="0">
                <a:solidFill>
                  <a:srgbClr val="7030A0"/>
                </a:solidFill>
              </a:rPr>
              <a:t> of </a:t>
            </a:r>
            <a:r>
              <a:rPr lang="fr-FR" dirty="0" err="1" smtClean="0">
                <a:solidFill>
                  <a:srgbClr val="7030A0"/>
                </a:solidFill>
              </a:rPr>
              <a:t>University</a:t>
            </a:r>
            <a:r>
              <a:rPr lang="fr-FR" dirty="0" smtClean="0">
                <a:solidFill>
                  <a:srgbClr val="7030A0"/>
                </a:solidFill>
              </a:rPr>
              <a:t> (DU)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0301" y="5910415"/>
            <a:ext cx="4642761" cy="6155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Doctorat (PhD)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0561" y="2428372"/>
            <a:ext cx="4642761" cy="8210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CQP (</a:t>
            </a:r>
            <a:r>
              <a:rPr lang="fr-FR" dirty="0" err="1" smtClean="0">
                <a:solidFill>
                  <a:srgbClr val="0070C0"/>
                </a:solidFill>
              </a:rPr>
              <a:t>Certificate</a:t>
            </a:r>
            <a:r>
              <a:rPr lang="fr-FR" dirty="0" smtClean="0">
                <a:solidFill>
                  <a:srgbClr val="0070C0"/>
                </a:solidFill>
              </a:rPr>
              <a:t> of Professional Qualification)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Professional </a:t>
            </a:r>
            <a:r>
              <a:rPr lang="fr-FR" dirty="0" err="1" smtClean="0">
                <a:solidFill>
                  <a:srgbClr val="0070C0"/>
                </a:solidFill>
              </a:rPr>
              <a:t>Designation</a:t>
            </a:r>
            <a:r>
              <a:rPr lang="fr-FR" dirty="0" smtClean="0">
                <a:solidFill>
                  <a:srgbClr val="0070C0"/>
                </a:solidFill>
              </a:rPr>
              <a:t>  </a:t>
            </a: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CAP ; Professional baccalauréat  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80560" y="3357715"/>
            <a:ext cx="4642761" cy="1028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CQP, </a:t>
            </a:r>
            <a:r>
              <a:rPr lang="fr-FR" dirty="0" err="1">
                <a:solidFill>
                  <a:srgbClr val="0070C0"/>
                </a:solidFill>
              </a:rPr>
              <a:t>P</a:t>
            </a:r>
            <a:r>
              <a:rPr lang="fr-FR" dirty="0" err="1" smtClean="0">
                <a:solidFill>
                  <a:srgbClr val="0070C0"/>
                </a:solidFill>
              </a:rPr>
              <a:t>rofessionnal</a:t>
            </a: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dirty="0" err="1" smtClean="0">
                <a:solidFill>
                  <a:srgbClr val="0070C0"/>
                </a:solidFill>
              </a:rPr>
              <a:t>Designation</a:t>
            </a:r>
            <a:endParaRPr lang="fr-FR" dirty="0" smtClean="0">
              <a:solidFill>
                <a:srgbClr val="0070C0"/>
              </a:solidFill>
            </a:endParaRPr>
          </a:p>
          <a:p>
            <a:pPr algn="ctr"/>
            <a:r>
              <a:rPr lang="fr-FR" dirty="0" smtClean="0">
                <a:solidFill>
                  <a:srgbClr val="0070C0"/>
                </a:solidFill>
              </a:rPr>
              <a:t>BTS </a:t>
            </a:r>
            <a:r>
              <a:rPr lang="fr-FR" dirty="0">
                <a:solidFill>
                  <a:srgbClr val="0070C0"/>
                </a:solidFill>
              </a:rPr>
              <a:t>(Brevet </a:t>
            </a:r>
            <a:r>
              <a:rPr lang="fr-FR" dirty="0" smtClean="0">
                <a:solidFill>
                  <a:srgbClr val="0070C0"/>
                </a:solidFill>
              </a:rPr>
              <a:t>of </a:t>
            </a:r>
            <a:r>
              <a:rPr lang="fr-FR" dirty="0" err="1" smtClean="0">
                <a:solidFill>
                  <a:srgbClr val="0070C0"/>
                </a:solidFill>
              </a:rPr>
              <a:t>Technician</a:t>
            </a:r>
            <a:r>
              <a:rPr lang="fr-FR" dirty="0" smtClean="0">
                <a:solidFill>
                  <a:srgbClr val="0070C0"/>
                </a:solidFill>
              </a:rPr>
              <a:t>)</a:t>
            </a:r>
          </a:p>
          <a:p>
            <a:pPr algn="ctr"/>
            <a:r>
              <a:rPr lang="fr-FR" dirty="0">
                <a:solidFill>
                  <a:srgbClr val="0070C0"/>
                </a:solidFill>
              </a:rPr>
              <a:t>Professional </a:t>
            </a:r>
            <a:r>
              <a:rPr lang="fr-FR" dirty="0" err="1">
                <a:solidFill>
                  <a:srgbClr val="0070C0"/>
                </a:solidFill>
              </a:rPr>
              <a:t>Bachelor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80560" y="4512137"/>
            <a:ext cx="4642761" cy="12736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0070C0"/>
                </a:solidFill>
              </a:rPr>
              <a:t>Professionnal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Designation</a:t>
            </a:r>
            <a:endParaRPr lang="fr-FR" dirty="0">
              <a:solidFill>
                <a:srgbClr val="0070C0"/>
              </a:solidFill>
            </a:endParaRPr>
          </a:p>
          <a:p>
            <a:pPr algn="ctr"/>
            <a:r>
              <a:rPr lang="fr-FR" dirty="0">
                <a:solidFill>
                  <a:srgbClr val="0070C0"/>
                </a:solidFill>
              </a:rPr>
              <a:t>Engineering </a:t>
            </a:r>
            <a:r>
              <a:rPr lang="fr-FR" dirty="0" err="1">
                <a:solidFill>
                  <a:srgbClr val="0070C0"/>
                </a:solidFill>
              </a:rPr>
              <a:t>degree</a:t>
            </a:r>
            <a:r>
              <a:rPr lang="fr-FR" dirty="0">
                <a:solidFill>
                  <a:srgbClr val="0070C0"/>
                </a:solidFill>
              </a:rPr>
              <a:t> (CTI)</a:t>
            </a:r>
          </a:p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Specialized</a:t>
            </a:r>
            <a:r>
              <a:rPr lang="fr-FR" dirty="0" smtClean="0">
                <a:solidFill>
                  <a:srgbClr val="0070C0"/>
                </a:solidFill>
              </a:rPr>
              <a:t> Master (MS)</a:t>
            </a:r>
          </a:p>
          <a:p>
            <a:pPr algn="ctr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369670" y="5910415"/>
            <a:ext cx="4642761" cy="3135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solidFill>
                <a:srgbClr val="0070C0"/>
              </a:solidFill>
            </a:endParaRPr>
          </a:p>
          <a:p>
            <a:pPr algn="ctr"/>
            <a:endParaRPr lang="fr-FR" dirty="0" smtClean="0">
              <a:solidFill>
                <a:srgbClr val="0070C0"/>
              </a:solidFill>
            </a:endParaRPr>
          </a:p>
          <a:p>
            <a:pPr algn="ctr"/>
            <a:r>
              <a:rPr lang="fr-FR" dirty="0" err="1" smtClean="0">
                <a:solidFill>
                  <a:srgbClr val="0070C0"/>
                </a:solidFill>
              </a:rPr>
              <a:t>Phd</a:t>
            </a:r>
            <a:r>
              <a:rPr lang="fr-FR" dirty="0" smtClean="0">
                <a:solidFill>
                  <a:srgbClr val="0070C0"/>
                </a:solidFill>
              </a:rPr>
              <a:t> (VAE) - DBA</a:t>
            </a:r>
          </a:p>
          <a:p>
            <a:pPr algn="ctr"/>
            <a:endParaRPr lang="fr-FR" dirty="0">
              <a:solidFill>
                <a:srgbClr val="0070C0"/>
              </a:solidFill>
            </a:endParaRPr>
          </a:p>
          <a:p>
            <a:pPr algn="ctr"/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8271" y="1780696"/>
            <a:ext cx="903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i="1" dirty="0" err="1" smtClean="0">
                <a:solidFill>
                  <a:srgbClr val="7030A0"/>
                </a:solidFill>
              </a:rPr>
              <a:t>Primary</a:t>
            </a:r>
            <a:r>
              <a:rPr lang="fr-FR" sz="1600" b="1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fr-FR" sz="1600" b="1" i="1" dirty="0" err="1" smtClean="0">
                <a:solidFill>
                  <a:srgbClr val="7030A0"/>
                </a:solidFill>
              </a:rPr>
              <a:t>school</a:t>
            </a:r>
            <a:r>
              <a:rPr lang="fr-FR" sz="1600" b="1" i="1" dirty="0" smtClean="0"/>
              <a:t> </a:t>
            </a:r>
            <a:endParaRPr lang="fr-FR" sz="1600" b="1" i="1" dirty="0"/>
          </a:p>
        </p:txBody>
      </p:sp>
      <p:sp>
        <p:nvSpPr>
          <p:cNvPr id="16" name="Rectangle 15"/>
          <p:cNvSpPr/>
          <p:nvPr/>
        </p:nvSpPr>
        <p:spPr>
          <a:xfrm>
            <a:off x="98271" y="2508943"/>
            <a:ext cx="11222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i="1" dirty="0" err="1" smtClean="0">
                <a:solidFill>
                  <a:srgbClr val="7030A0"/>
                </a:solidFill>
              </a:rPr>
              <a:t>Secondary</a:t>
            </a:r>
            <a:r>
              <a:rPr lang="fr-FR" sz="1600" b="1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fr-FR" sz="1600" b="1" i="1" dirty="0" err="1" smtClean="0">
                <a:solidFill>
                  <a:srgbClr val="7030A0"/>
                </a:solidFill>
              </a:rPr>
              <a:t>school</a:t>
            </a:r>
            <a:r>
              <a:rPr lang="fr-FR" sz="1600" b="1" i="1" dirty="0" smtClean="0"/>
              <a:t> </a:t>
            </a:r>
            <a:endParaRPr lang="fr-FR" sz="1600" b="1" i="1" dirty="0"/>
          </a:p>
        </p:txBody>
      </p:sp>
      <p:sp>
        <p:nvSpPr>
          <p:cNvPr id="17" name="Rectangle 16"/>
          <p:cNvSpPr/>
          <p:nvPr/>
        </p:nvSpPr>
        <p:spPr>
          <a:xfrm>
            <a:off x="98271" y="3686138"/>
            <a:ext cx="1018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i="1" dirty="0" smtClean="0">
                <a:solidFill>
                  <a:srgbClr val="7030A0"/>
                </a:solidFill>
              </a:rPr>
              <a:t>Under-</a:t>
            </a:r>
          </a:p>
          <a:p>
            <a:r>
              <a:rPr lang="fr-FR" sz="1600" b="1" i="1" dirty="0" err="1" smtClean="0">
                <a:solidFill>
                  <a:srgbClr val="7030A0"/>
                </a:solidFill>
              </a:rPr>
              <a:t>graduate</a:t>
            </a:r>
            <a:r>
              <a:rPr lang="fr-FR" sz="1600" b="1" i="1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8271" y="4986995"/>
            <a:ext cx="1086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i="1" dirty="0" err="1" smtClean="0">
                <a:solidFill>
                  <a:srgbClr val="7030A0"/>
                </a:solidFill>
              </a:rPr>
              <a:t>Graduate</a:t>
            </a:r>
            <a:r>
              <a:rPr lang="fr-FR" sz="1600" b="1" i="1" dirty="0" smtClean="0">
                <a:solidFill>
                  <a:srgbClr val="7030A0"/>
                </a:solidFill>
              </a:rPr>
              <a:t> </a:t>
            </a:r>
            <a:r>
              <a:rPr lang="fr-FR" sz="1600" b="1" i="1" dirty="0" smtClean="0"/>
              <a:t> </a:t>
            </a:r>
            <a:endParaRPr lang="fr-FR" sz="160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212571" y="6054645"/>
            <a:ext cx="5806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i="1" dirty="0" smtClean="0">
                <a:solidFill>
                  <a:srgbClr val="7030A0"/>
                </a:solidFill>
              </a:rPr>
              <a:t>PhD</a:t>
            </a:r>
            <a:r>
              <a:rPr lang="fr-FR" sz="1600" b="1" i="1" dirty="0" smtClean="0"/>
              <a:t> </a:t>
            </a:r>
            <a:endParaRPr lang="fr-FR" sz="1600" b="1" i="1" dirty="0"/>
          </a:p>
        </p:txBody>
      </p:sp>
      <p:cxnSp>
        <p:nvCxnSpPr>
          <p:cNvPr id="21" name="Connecteur droit 20"/>
          <p:cNvCxnSpPr>
            <a:stCxn id="6" idx="3"/>
            <a:endCxn id="11" idx="1"/>
          </p:cNvCxnSpPr>
          <p:nvPr/>
        </p:nvCxnSpPr>
        <p:spPr>
          <a:xfrm flipV="1">
            <a:off x="6172173" y="2838887"/>
            <a:ext cx="1208388" cy="1329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161287" y="3927030"/>
            <a:ext cx="120838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6172172" y="5189775"/>
            <a:ext cx="120838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6172172" y="6119119"/>
            <a:ext cx="1208388" cy="0"/>
          </a:xfrm>
          <a:prstGeom prst="line">
            <a:avLst/>
          </a:prstGeom>
          <a:ln w="28575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619476" y="259751"/>
            <a:ext cx="429200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The French system of </a:t>
            </a:r>
            <a:r>
              <a:rPr lang="fr-FR" sz="2400" b="1" dirty="0" err="1" smtClean="0">
                <a:solidFill>
                  <a:schemeClr val="bg1"/>
                </a:solidFill>
              </a:rPr>
              <a:t>education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80560" y="1247151"/>
            <a:ext cx="470673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B0F0"/>
                </a:solidFill>
              </a:rPr>
              <a:t>Profesional</a:t>
            </a:r>
            <a:r>
              <a:rPr lang="fr-FR" sz="2400" b="1" dirty="0" smtClean="0">
                <a:solidFill>
                  <a:srgbClr val="00B0F0"/>
                </a:solidFill>
              </a:rPr>
              <a:t> or </a:t>
            </a:r>
            <a:r>
              <a:rPr lang="fr-FR" sz="2400" b="1" dirty="0" err="1" smtClean="0">
                <a:solidFill>
                  <a:srgbClr val="00B0F0"/>
                </a:solidFill>
              </a:rPr>
              <a:t>vocational</a:t>
            </a:r>
            <a:r>
              <a:rPr lang="fr-FR" sz="2400" b="1" dirty="0" smtClean="0">
                <a:solidFill>
                  <a:srgbClr val="00B0F0"/>
                </a:solidFill>
              </a:rPr>
              <a:t> programs </a:t>
            </a:r>
          </a:p>
          <a:p>
            <a:pPr algn="ctr"/>
            <a:r>
              <a:rPr lang="fr-FR" sz="1600" dirty="0" err="1" smtClean="0">
                <a:solidFill>
                  <a:srgbClr val="00B0F0"/>
                </a:solidFill>
              </a:rPr>
              <a:t>Others</a:t>
            </a:r>
            <a:r>
              <a:rPr lang="fr-FR" sz="1600" dirty="0" smtClean="0">
                <a:solidFill>
                  <a:srgbClr val="00B0F0"/>
                </a:solidFill>
              </a:rPr>
              <a:t> </a:t>
            </a:r>
            <a:r>
              <a:rPr lang="fr-FR" sz="1600" dirty="0" err="1" smtClean="0">
                <a:solidFill>
                  <a:srgbClr val="00B0F0"/>
                </a:solidFill>
              </a:rPr>
              <a:t>ministries</a:t>
            </a:r>
            <a:r>
              <a:rPr lang="fr-FR" sz="1600" dirty="0" smtClean="0">
                <a:solidFill>
                  <a:srgbClr val="00B0F0"/>
                </a:solidFill>
              </a:rPr>
              <a:t>, Business organisations</a:t>
            </a:r>
          </a:p>
          <a:p>
            <a:pPr algn="ctr"/>
            <a:r>
              <a:rPr lang="fr-FR" sz="1600" dirty="0" err="1" smtClean="0">
                <a:solidFill>
                  <a:srgbClr val="00B0F0"/>
                </a:solidFill>
              </a:rPr>
              <a:t>Private</a:t>
            </a:r>
            <a:r>
              <a:rPr lang="fr-FR" sz="1600" dirty="0" smtClean="0">
                <a:solidFill>
                  <a:srgbClr val="00B0F0"/>
                </a:solidFill>
              </a:rPr>
              <a:t> </a:t>
            </a:r>
            <a:r>
              <a:rPr lang="fr-FR" sz="1600" dirty="0" err="1" smtClean="0">
                <a:solidFill>
                  <a:srgbClr val="00B0F0"/>
                </a:solidFill>
              </a:rPr>
              <a:t>sectors</a:t>
            </a:r>
            <a:r>
              <a:rPr lang="fr-FR" sz="1600" dirty="0" smtClean="0">
                <a:solidFill>
                  <a:srgbClr val="00B0F0"/>
                </a:solidFill>
              </a:rPr>
              <a:t>  </a:t>
            </a:r>
            <a:endParaRPr lang="fr-FR" sz="1600" dirty="0">
              <a:solidFill>
                <a:srgbClr val="00B0F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14373" y="1237213"/>
            <a:ext cx="27708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7030A0"/>
                </a:solidFill>
              </a:rPr>
              <a:t>Academic</a:t>
            </a:r>
            <a:r>
              <a:rPr lang="fr-FR" sz="2400" b="1" dirty="0" smtClean="0">
                <a:solidFill>
                  <a:srgbClr val="7030A0"/>
                </a:solidFill>
              </a:rPr>
              <a:t> programs </a:t>
            </a:r>
          </a:p>
          <a:p>
            <a:pPr algn="ctr"/>
            <a:r>
              <a:rPr lang="fr-FR" sz="1600" dirty="0" smtClean="0">
                <a:solidFill>
                  <a:srgbClr val="7030A0"/>
                </a:solidFill>
              </a:rPr>
              <a:t>Ministry of Education </a:t>
            </a:r>
            <a:endParaRPr lang="fr-FR" sz="1600" dirty="0">
              <a:solidFill>
                <a:srgbClr val="7030A0"/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3707951" y="1033341"/>
            <a:ext cx="0" cy="30475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9820280" y="1052178"/>
            <a:ext cx="0" cy="30475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3707951" y="1033341"/>
            <a:ext cx="612184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>
            <a:off x="6739622" y="721416"/>
            <a:ext cx="0" cy="304754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5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3869" y="455254"/>
            <a:ext cx="11352066" cy="63248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rgbClr val="002060"/>
                </a:solidFill>
                <a:latin typeface="Verdana" pitchFamily="34" charset="0"/>
              </a:rPr>
              <a:t>In the 1990’s, French ministry of Labor wanted to improve educational programs for young unqualified people  </a:t>
            </a:r>
          </a:p>
          <a:p>
            <a:pPr marL="982662" lvl="1" indent="-342900" defTabSz="762000">
              <a:buFont typeface="Wingdings" panose="05000000000000000000" pitchFamily="2" charset="2"/>
              <a:buChar char="à"/>
              <a:defRPr/>
            </a:pPr>
            <a:r>
              <a:rPr lang="en-US" sz="1700" dirty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F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ostering professional programs in secondary school and undergraduate level</a:t>
            </a:r>
          </a:p>
          <a:p>
            <a:pPr marL="982662" lvl="1" indent="-342900" defTabSz="762000">
              <a:buFont typeface="Wingdings" panose="05000000000000000000" pitchFamily="2" charset="2"/>
              <a:buChar char="à"/>
              <a:defRPr/>
            </a:pP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Promoting programs that can develop specifics competences to meet the need of the labor market </a:t>
            </a:r>
          </a:p>
          <a:p>
            <a:pPr marL="639762" lvl="1" defTabSz="762000">
              <a:defRPr/>
            </a:pPr>
            <a:endParaRPr lang="en-US" dirty="0">
              <a:solidFill>
                <a:srgbClr val="002060"/>
              </a:solidFill>
              <a:latin typeface="Verdana" pitchFamily="34" charset="0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latin typeface="Verdana" pitchFamily="34" charset="0"/>
              </a:rPr>
              <a:t>In </a:t>
            </a:r>
            <a:r>
              <a:rPr lang="en-US" b="1" dirty="0" smtClean="0">
                <a:solidFill>
                  <a:srgbClr val="002060"/>
                </a:solidFill>
                <a:latin typeface="Verdana" pitchFamily="34" charset="0"/>
              </a:rPr>
              <a:t>2002, the ministry </a:t>
            </a:r>
            <a:r>
              <a:rPr lang="en-US" b="1" dirty="0">
                <a:solidFill>
                  <a:srgbClr val="002060"/>
                </a:solidFill>
                <a:latin typeface="Verdana" pitchFamily="34" charset="0"/>
              </a:rPr>
              <a:t>of Labor </a:t>
            </a:r>
            <a:r>
              <a:rPr lang="en-US" b="1" dirty="0" err="1" smtClean="0">
                <a:solidFill>
                  <a:srgbClr val="002060"/>
                </a:solidFill>
                <a:latin typeface="Verdana" pitchFamily="34" charset="0"/>
              </a:rPr>
              <a:t>lanched</a:t>
            </a:r>
            <a:r>
              <a:rPr lang="en-US" b="1" dirty="0" smtClean="0">
                <a:solidFill>
                  <a:srgbClr val="002060"/>
                </a:solidFill>
                <a:latin typeface="Verdana" pitchFamily="34" charset="0"/>
              </a:rPr>
              <a:t> a “National Register of Professional Certification” (RNCP)</a:t>
            </a:r>
          </a:p>
          <a:p>
            <a:pPr marL="982662" lvl="1" indent="-342900" defTabSz="762000">
              <a:buFont typeface="Wingdings" panose="05000000000000000000" pitchFamily="2" charset="2"/>
              <a:buChar char="à"/>
              <a:defRPr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The register inventory programs that are focused on some specific skills, jobs and / or activities</a:t>
            </a:r>
          </a:p>
          <a:p>
            <a:pPr marL="982662" lvl="1" indent="-342900" defTabSz="762000">
              <a:buFont typeface="Wingdings" panose="05000000000000000000" pitchFamily="2" charset="2"/>
              <a:buChar char="à"/>
              <a:defRPr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There is an assessment of the relevance of the programs and </a:t>
            </a:r>
            <a:r>
              <a:rPr lang="en-US" dirty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their usefulness for the labor market and for the employability of the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people</a:t>
            </a:r>
          </a:p>
          <a:p>
            <a:pPr marL="982662" lvl="1" indent="-342900" defTabSz="762000">
              <a:buFont typeface="Wingdings" panose="05000000000000000000" pitchFamily="2" charset="2"/>
              <a:buChar char="à"/>
              <a:defRPr/>
            </a:pPr>
            <a:r>
              <a:rPr lang="en-US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The degrees provided by universities are automatically registered (“by law”)</a:t>
            </a:r>
            <a:endParaRPr lang="fr-FR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defTabSz="762000" eaLnBrk="1" hangingPunct="1">
              <a:defRPr/>
            </a:pPr>
            <a:endParaRPr lang="fr-FR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2060"/>
                </a:solidFill>
                <a:latin typeface="Verdana" pitchFamily="34" charset="0"/>
              </a:rPr>
              <a:t>In </a:t>
            </a:r>
            <a:r>
              <a:rPr lang="fr-FR" b="1" dirty="0">
                <a:solidFill>
                  <a:srgbClr val="002060"/>
                </a:solidFill>
                <a:latin typeface="Verdana" pitchFamily="34" charset="0"/>
              </a:rPr>
              <a:t>2002, the </a:t>
            </a:r>
            <a:r>
              <a:rPr lang="fr-FR" b="1" dirty="0" err="1">
                <a:solidFill>
                  <a:srgbClr val="002060"/>
                </a:solidFill>
                <a:latin typeface="Verdana" pitchFamily="34" charset="0"/>
              </a:rPr>
              <a:t>ministry</a:t>
            </a:r>
            <a:r>
              <a:rPr lang="fr-FR" b="1" dirty="0">
                <a:solidFill>
                  <a:srgbClr val="002060"/>
                </a:solidFill>
                <a:latin typeface="Verdana" pitchFamily="34" charset="0"/>
              </a:rPr>
              <a:t> of Education and the </a:t>
            </a:r>
            <a:r>
              <a:rPr lang="fr-FR" b="1" dirty="0" err="1">
                <a:solidFill>
                  <a:srgbClr val="002060"/>
                </a:solidFill>
                <a:latin typeface="Verdana" pitchFamily="34" charset="0"/>
              </a:rPr>
              <a:t>ministry</a:t>
            </a:r>
            <a:r>
              <a:rPr lang="fr-FR" b="1" dirty="0">
                <a:solidFill>
                  <a:srgbClr val="002060"/>
                </a:solidFill>
                <a:latin typeface="Verdana" pitchFamily="34" charset="0"/>
              </a:rPr>
              <a:t> of Labor has </a:t>
            </a:r>
            <a:r>
              <a:rPr lang="fr-FR" b="1" dirty="0" err="1">
                <a:solidFill>
                  <a:srgbClr val="002060"/>
                </a:solidFill>
                <a:latin typeface="Verdana" pitchFamily="34" charset="0"/>
              </a:rPr>
              <a:t>adopted</a:t>
            </a:r>
            <a:r>
              <a:rPr lang="fr-FR" b="1" dirty="0">
                <a:solidFill>
                  <a:srgbClr val="002060"/>
                </a:solidFill>
                <a:latin typeface="Verdana" pitchFamily="34" charset="0"/>
              </a:rPr>
              <a:t> a new </a:t>
            </a:r>
            <a:r>
              <a:rPr lang="fr-FR" b="1" dirty="0" err="1">
                <a:solidFill>
                  <a:srgbClr val="002060"/>
                </a:solidFill>
                <a:latin typeface="Verdana" pitchFamily="34" charset="0"/>
              </a:rPr>
              <a:t>regulation</a:t>
            </a:r>
            <a:r>
              <a:rPr lang="fr-FR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Verdana" pitchFamily="34" charset="0"/>
              </a:rPr>
              <a:t>which</a:t>
            </a:r>
            <a:r>
              <a:rPr lang="fr-FR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Verdana" pitchFamily="34" charset="0"/>
              </a:rPr>
              <a:t>allows</a:t>
            </a:r>
            <a:r>
              <a:rPr lang="fr-FR" b="1" dirty="0">
                <a:solidFill>
                  <a:srgbClr val="002060"/>
                </a:solidFill>
                <a:latin typeface="Verdana" pitchFamily="34" charset="0"/>
              </a:rPr>
              <a:t> to </a:t>
            </a:r>
            <a:r>
              <a:rPr lang="fr-FR" b="1" dirty="0" err="1">
                <a:solidFill>
                  <a:srgbClr val="002060"/>
                </a:solidFill>
                <a:latin typeface="Verdana" pitchFamily="34" charset="0"/>
              </a:rPr>
              <a:t>validate</a:t>
            </a:r>
            <a:r>
              <a:rPr lang="fr-FR" b="1" dirty="0">
                <a:solidFill>
                  <a:srgbClr val="002060"/>
                </a:solidFill>
                <a:latin typeface="Verdana" pitchFamily="34" charset="0"/>
              </a:rPr>
              <a:t> the </a:t>
            </a:r>
            <a:r>
              <a:rPr lang="fr-FR" b="1" dirty="0" err="1">
                <a:solidFill>
                  <a:srgbClr val="002060"/>
                </a:solidFill>
                <a:latin typeface="Verdana" pitchFamily="34" charset="0"/>
              </a:rPr>
              <a:t>professional</a:t>
            </a:r>
            <a:r>
              <a:rPr lang="fr-FR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fr-FR" b="1" dirty="0" err="1">
                <a:solidFill>
                  <a:srgbClr val="002060"/>
                </a:solidFill>
                <a:latin typeface="Verdana" pitchFamily="34" charset="0"/>
              </a:rPr>
              <a:t>experience</a:t>
            </a:r>
            <a:r>
              <a:rPr lang="fr-FR" b="1" dirty="0">
                <a:solidFill>
                  <a:srgbClr val="002060"/>
                </a:solidFill>
                <a:latin typeface="Verdana" pitchFamily="34" charset="0"/>
              </a:rPr>
              <a:t> of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any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employee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fr-FR" b="1" dirty="0">
                <a:solidFill>
                  <a:srgbClr val="002060"/>
                </a:solidFill>
                <a:latin typeface="Verdana" pitchFamily="34" charset="0"/>
              </a:rPr>
              <a:t>as a </a:t>
            </a:r>
            <a:r>
              <a:rPr lang="fr-FR" b="1" dirty="0" err="1">
                <a:solidFill>
                  <a:srgbClr val="002060"/>
                </a:solidFill>
                <a:latin typeface="Verdana" pitchFamily="34" charset="0"/>
              </a:rPr>
              <a:t>degree</a:t>
            </a:r>
            <a:r>
              <a:rPr lang="fr-FR" b="1" dirty="0">
                <a:solidFill>
                  <a:srgbClr val="002060"/>
                </a:solidFill>
                <a:latin typeface="Verdana" pitchFamily="34" charset="0"/>
              </a:rPr>
              <a:t>:</a:t>
            </a: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r>
              <a:rPr lang="fr-FR" sz="1700" b="1" dirty="0">
                <a:solidFill>
                  <a:srgbClr val="002060"/>
                </a:solidFill>
                <a:latin typeface="Verdana" pitchFamily="34" charset="0"/>
              </a:rPr>
              <a:t>VAP</a:t>
            </a:r>
            <a:r>
              <a:rPr lang="fr-FR" sz="1700" dirty="0">
                <a:solidFill>
                  <a:srgbClr val="002060"/>
                </a:solidFill>
                <a:latin typeface="Verdana" pitchFamily="34" charset="0"/>
              </a:rPr>
              <a:t> (validation of « </a:t>
            </a:r>
            <a:r>
              <a:rPr lang="fr-FR" sz="1700" dirty="0" err="1">
                <a:solidFill>
                  <a:srgbClr val="002060"/>
                </a:solidFill>
                <a:latin typeface="Verdana" pitchFamily="34" charset="0"/>
              </a:rPr>
              <a:t>professional</a:t>
            </a:r>
            <a:r>
              <a:rPr lang="fr-FR" sz="1700" dirty="0">
                <a:solidFill>
                  <a:srgbClr val="002060"/>
                </a:solidFill>
                <a:latin typeface="Verdana" pitchFamily="34" charset="0"/>
              </a:rPr>
              <a:t> acquisition ») </a:t>
            </a:r>
            <a:r>
              <a:rPr lang="fr-FR" sz="1700" dirty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 to </a:t>
            </a:r>
            <a:r>
              <a:rPr lang="fr-FR" sz="1700" dirty="0" err="1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applicate</a:t>
            </a:r>
            <a:r>
              <a:rPr lang="fr-FR" sz="1700" dirty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to a </a:t>
            </a:r>
            <a:r>
              <a:rPr lang="fr-FR" sz="1700" dirty="0" err="1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higher</a:t>
            </a:r>
            <a:r>
              <a:rPr lang="fr-FR" sz="1700" dirty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educationnal</a:t>
            </a:r>
            <a:r>
              <a:rPr lang="fr-FR" sz="1700" dirty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program</a:t>
            </a: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r>
              <a:rPr lang="fr-FR" sz="1700" b="1" dirty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VAE</a:t>
            </a:r>
            <a:r>
              <a:rPr lang="fr-FR" sz="1700" dirty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(validation of « </a:t>
            </a:r>
            <a:r>
              <a:rPr lang="fr-FR" sz="1700" dirty="0" err="1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professional</a:t>
            </a:r>
            <a:r>
              <a:rPr lang="fr-FR" sz="1700" dirty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700" dirty="0" err="1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experience</a:t>
            </a:r>
            <a:r>
              <a:rPr lang="fr-FR" sz="1700" dirty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 »)  to </a:t>
            </a:r>
            <a:r>
              <a:rPr lang="fr-FR" sz="1700" dirty="0" err="1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obtain</a:t>
            </a:r>
            <a:r>
              <a:rPr lang="fr-FR" sz="1700" dirty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a </a:t>
            </a:r>
            <a:r>
              <a:rPr lang="fr-FR" sz="1700" dirty="0" err="1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degree</a:t>
            </a:r>
            <a:r>
              <a:rPr lang="fr-FR" sz="1700" dirty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or a part of a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degree</a:t>
            </a:r>
            <a:endParaRPr lang="fr-FR" sz="1700" dirty="0" smtClean="0">
              <a:solidFill>
                <a:srgbClr val="002060"/>
              </a:solidFill>
              <a:latin typeface="Verdana" pitchFamily="34" charset="0"/>
              <a:sym typeface="Wingdings" panose="05000000000000000000" pitchFamily="2" charset="2"/>
            </a:endParaRPr>
          </a:p>
          <a:p>
            <a:pPr marL="639762" lvl="1" defTabSz="762000">
              <a:defRPr/>
            </a:pP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 </a:t>
            </a:r>
            <a:r>
              <a:rPr lang="fr-FR" sz="1600" i="1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Questions for the </a:t>
            </a:r>
            <a:r>
              <a:rPr lang="fr-FR" sz="1600" i="1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universities</a:t>
            </a:r>
            <a:r>
              <a:rPr lang="fr-FR" sz="1600" i="1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: how to </a:t>
            </a:r>
            <a:r>
              <a:rPr lang="fr-FR" sz="1600" i="1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evaluate</a:t>
            </a:r>
            <a:r>
              <a:rPr lang="fr-FR" sz="1600" i="1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« </a:t>
            </a:r>
            <a:r>
              <a:rPr lang="fr-FR" sz="1600" i="1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professionnal</a:t>
            </a:r>
            <a:r>
              <a:rPr lang="fr-FR" sz="1600" i="1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600" i="1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experience</a:t>
            </a:r>
            <a:r>
              <a:rPr lang="fr-FR" sz="1600" i="1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 » ? How to </a:t>
            </a:r>
            <a:r>
              <a:rPr lang="fr-FR" sz="1600" i="1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validate</a:t>
            </a:r>
            <a:r>
              <a:rPr lang="fr-FR" sz="1600" i="1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the « </a:t>
            </a:r>
            <a:r>
              <a:rPr lang="fr-FR" sz="1600" i="1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units</a:t>
            </a:r>
            <a:r>
              <a:rPr lang="fr-FR" sz="1600" i="1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in </a:t>
            </a:r>
            <a:r>
              <a:rPr lang="fr-FR" sz="1600" i="1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their</a:t>
            </a:r>
            <a:r>
              <a:rPr lang="fr-FR" sz="1600" i="1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</a:t>
            </a:r>
            <a:r>
              <a:rPr lang="fr-FR" sz="1600" i="1" dirty="0" err="1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academic</a:t>
            </a:r>
            <a:r>
              <a:rPr lang="fr-FR" sz="1600" i="1" dirty="0" smtClean="0">
                <a:solidFill>
                  <a:srgbClr val="002060"/>
                </a:solidFill>
                <a:latin typeface="Verdana" pitchFamily="34" charset="0"/>
                <a:sym typeface="Wingdings" panose="05000000000000000000" pitchFamily="2" charset="2"/>
              </a:rPr>
              <a:t> programs ? </a:t>
            </a:r>
            <a:endParaRPr lang="en-US" sz="1600" i="1" dirty="0">
              <a:solidFill>
                <a:srgbClr val="002060"/>
              </a:solidFill>
              <a:latin typeface="Verdana" pitchFamily="34" charset="0"/>
            </a:endParaRPr>
          </a:p>
          <a:p>
            <a:pPr defTabSz="762000" eaLnBrk="1" hangingPunct="1">
              <a:defRPr/>
            </a:pPr>
            <a:endParaRPr lang="fr-FR" b="1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82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33869" y="727397"/>
            <a:ext cx="11352066" cy="59554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rgbClr val="002060"/>
                </a:solidFill>
                <a:latin typeface="Verdana" pitchFamily="34" charset="0"/>
              </a:rPr>
              <a:t>In 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2007, a new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law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gave more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autonomy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to the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universities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, but:</a:t>
            </a: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Universities have been invited to offer more professional-oriented programs and strengthen their relationships with businesses;</a:t>
            </a: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Professional integration of graduates has become a key element in the evaluation of academic programs</a:t>
            </a: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In order to diversify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theirs </a:t>
            </a:r>
            <a:r>
              <a:rPr lang="en-US" sz="1700" dirty="0" err="1" smtClean="0">
                <a:solidFill>
                  <a:srgbClr val="002060"/>
                </a:solidFill>
                <a:latin typeface="Verdana" pitchFamily="34" charset="0"/>
              </a:rPr>
              <a:t>fundings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and attract business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financings,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universities have launched or adapted their programs: a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mix of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academic and professional programs;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apprenticeship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programs,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programs for continuing education, etc.</a:t>
            </a: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endParaRPr lang="fr-FR" b="1" dirty="0">
              <a:solidFill>
                <a:srgbClr val="002060"/>
              </a:solidFill>
              <a:latin typeface="Verdana" pitchFamily="34" charset="0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Reform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of the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law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of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funding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vocational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programs;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each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employee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has </a:t>
            </a:r>
            <a:r>
              <a:rPr lang="fr-FR" b="1" dirty="0">
                <a:solidFill>
                  <a:srgbClr val="002060"/>
                </a:solidFill>
                <a:latin typeface="Verdana" pitchFamily="34" charset="0"/>
              </a:rPr>
              <a:t>a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« 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Personal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Account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for Education » (in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hours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then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in €) in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order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to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fund</a:t>
            </a:r>
            <a:r>
              <a:rPr lang="fr-FR" b="1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his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personal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vocational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education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:</a:t>
            </a:r>
          </a:p>
          <a:p>
            <a:pPr marL="925512" lvl="1" indent="-285750" defTabSz="762000">
              <a:buFont typeface="Wingdings" panose="05000000000000000000" pitchFamily="2" charset="2"/>
              <a:buChar char="à"/>
              <a:defRPr/>
            </a:pP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</a:rPr>
              <a:t>A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</a:rPr>
              <a:t>need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</a:rPr>
              <a:t> for a more short programs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</a:rPr>
              <a:t>with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</a:rPr>
              <a:t> more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</a:rPr>
              <a:t>modularity</a:t>
            </a:r>
            <a:r>
              <a:rPr lang="fr-FR" sz="1700" dirty="0" smtClean="0">
                <a:solidFill>
                  <a:srgbClr val="002060"/>
                </a:solidFill>
                <a:latin typeface="Verdana" pitchFamily="34" charset="0"/>
              </a:rPr>
              <a:t> and more </a:t>
            </a:r>
            <a:r>
              <a:rPr lang="fr-FR" sz="1700" dirty="0" err="1" smtClean="0">
                <a:solidFill>
                  <a:srgbClr val="002060"/>
                </a:solidFill>
                <a:latin typeface="Verdana" pitchFamily="34" charset="0"/>
              </a:rPr>
              <a:t>customization</a:t>
            </a:r>
            <a:endParaRPr lang="fr-FR" sz="17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639762" lvl="1" defTabSz="762000">
              <a:defRPr/>
            </a:pPr>
            <a:endParaRPr lang="fr-FR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marL="639762" indent="-457200" defTabSz="762000">
              <a:buFont typeface="Wingdings" panose="05000000000000000000" pitchFamily="2" charset="2"/>
              <a:buChar char="§"/>
              <a:defRPr/>
            </a:pPr>
            <a:r>
              <a:rPr lang="fr-FR" b="1" dirty="0" err="1" smtClean="0">
                <a:solidFill>
                  <a:srgbClr val="002060"/>
                </a:solidFill>
                <a:latin typeface="Verdana" pitchFamily="34" charset="0"/>
              </a:rPr>
              <a:t>Since</a:t>
            </a:r>
            <a:r>
              <a:rPr lang="fr-FR" b="1" dirty="0" smtClean="0">
                <a:solidFill>
                  <a:srgbClr val="002060"/>
                </a:solidFill>
                <a:latin typeface="Verdana" pitchFamily="34" charset="0"/>
              </a:rPr>
              <a:t> 2015 </a:t>
            </a: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It is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mandatory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for universities to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present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their academic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programs in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“blocks of competencies” ;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all programs must be related to sectors / jobs / activities</a:t>
            </a: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Representatives of business and economic sectors participate in the governance of universities (university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board),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faculties (faculty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board)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and programs ("</a:t>
            </a:r>
            <a:r>
              <a:rPr lang="en-US" sz="1700" dirty="0" err="1">
                <a:solidFill>
                  <a:srgbClr val="002060"/>
                </a:solidFill>
                <a:latin typeface="Verdana" pitchFamily="34" charset="0"/>
              </a:rPr>
              <a:t>concil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 of </a:t>
            </a:r>
            <a:r>
              <a:rPr lang="en-US" sz="1700" dirty="0" err="1">
                <a:solidFill>
                  <a:srgbClr val="002060"/>
                </a:solidFill>
                <a:latin typeface="Verdana" pitchFamily="34" charset="0"/>
              </a:rPr>
              <a:t>perfectionning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").</a:t>
            </a:r>
          </a:p>
          <a:p>
            <a:pPr marL="1096962" lvl="1" indent="-457200" defTabSz="762000">
              <a:buFont typeface="Wingdings" panose="05000000000000000000" pitchFamily="2" charset="2"/>
              <a:buChar char="§"/>
              <a:defRPr/>
            </a:pP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“Professional“ lecturer must be </a:t>
            </a:r>
            <a:r>
              <a:rPr lang="en-US" sz="1700" dirty="0">
                <a:solidFill>
                  <a:srgbClr val="002060"/>
                </a:solidFill>
                <a:latin typeface="Verdana" pitchFamily="34" charset="0"/>
              </a:rPr>
              <a:t>part of the teaching </a:t>
            </a:r>
            <a:r>
              <a:rPr lang="en-US" sz="1700" dirty="0" smtClean="0">
                <a:solidFill>
                  <a:srgbClr val="002060"/>
                </a:solidFill>
                <a:latin typeface="Verdana" pitchFamily="34" charset="0"/>
              </a:rPr>
              <a:t>team; the ratio “professional lecturer / academic lecturer” is a key element in the program assessment  </a:t>
            </a:r>
            <a:endParaRPr lang="fr-FR" sz="1700" dirty="0" smtClean="0">
              <a:solidFill>
                <a:srgbClr val="002060"/>
              </a:solidFill>
              <a:latin typeface="Verdana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4382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70803"/>
            <a:ext cx="7707086" cy="67284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316" y="627613"/>
            <a:ext cx="402591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7030A0"/>
                </a:solidFill>
              </a:rPr>
              <a:t>Example</a:t>
            </a:r>
            <a:r>
              <a:rPr lang="fr-FR" sz="2000" b="1" dirty="0" smtClean="0">
                <a:solidFill>
                  <a:srgbClr val="7030A0"/>
                </a:solidFill>
              </a:rPr>
              <a:t> of </a:t>
            </a:r>
            <a:r>
              <a:rPr lang="fr-FR" sz="2000" b="1" dirty="0" err="1" smtClean="0">
                <a:solidFill>
                  <a:srgbClr val="7030A0"/>
                </a:solidFill>
              </a:rPr>
              <a:t>handbook</a:t>
            </a:r>
            <a:endParaRPr lang="fr-FR" sz="2000" b="1" dirty="0" smtClean="0">
              <a:solidFill>
                <a:srgbClr val="7030A0"/>
              </a:solidFill>
            </a:endParaRPr>
          </a:p>
          <a:p>
            <a:r>
              <a:rPr lang="fr-FR" sz="2000" b="1" dirty="0" smtClean="0">
                <a:solidFill>
                  <a:srgbClr val="7030A0"/>
                </a:solidFill>
              </a:rPr>
              <a:t>On how to </a:t>
            </a:r>
            <a:r>
              <a:rPr lang="fr-FR" sz="2000" b="1" dirty="0" err="1" smtClean="0">
                <a:solidFill>
                  <a:srgbClr val="7030A0"/>
                </a:solidFill>
              </a:rPr>
              <a:t>designing</a:t>
            </a:r>
            <a:r>
              <a:rPr lang="fr-FR" sz="2000" b="1" dirty="0" smtClean="0">
                <a:solidFill>
                  <a:srgbClr val="7030A0"/>
                </a:solidFill>
              </a:rPr>
              <a:t> a</a:t>
            </a:r>
          </a:p>
          <a:p>
            <a:r>
              <a:rPr lang="fr-FR" sz="2000" b="1" dirty="0" err="1" smtClean="0">
                <a:solidFill>
                  <a:srgbClr val="7030A0"/>
                </a:solidFill>
              </a:rPr>
              <a:t>competence-oriented</a:t>
            </a:r>
            <a:r>
              <a:rPr lang="fr-FR" sz="2000" b="1" dirty="0" smtClean="0">
                <a:solidFill>
                  <a:srgbClr val="7030A0"/>
                </a:solidFill>
              </a:rPr>
              <a:t> 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Published by the Association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of </a:t>
            </a:r>
            <a:r>
              <a:rPr lang="en-US" sz="2000" b="1" dirty="0">
                <a:solidFill>
                  <a:srgbClr val="7030A0"/>
                </a:solidFill>
              </a:rPr>
              <a:t>Pharmaceutical Industries (LEEM)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for its members and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for universities in partnership </a:t>
            </a:r>
            <a:endParaRPr lang="en-US" sz="2000" b="1" dirty="0" smtClean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rgbClr val="7030A0"/>
                </a:solidFill>
              </a:rPr>
              <a:t>with </a:t>
            </a:r>
            <a:r>
              <a:rPr lang="en-US" sz="2000" b="1" dirty="0">
                <a:solidFill>
                  <a:srgbClr val="7030A0"/>
                </a:solidFill>
              </a:rPr>
              <a:t>pharmaceutical companies</a:t>
            </a:r>
            <a:endParaRPr lang="fr-FR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3" y="0"/>
            <a:ext cx="11918989" cy="692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57" y="713014"/>
            <a:ext cx="10676892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73" y="315687"/>
            <a:ext cx="11537255" cy="646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6037</TotalTime>
  <Words>942</Words>
  <Application>Microsoft Office PowerPoint</Application>
  <PresentationFormat>Широкоэкранный</PresentationFormat>
  <Paragraphs>158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Wingdings</vt:lpstr>
      <vt:lpstr>Thème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Université Versailles Saint-Quentin en Yvelines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Mourad Attarca</dc:creator>
  <cp:lastModifiedBy>Aytac Atakishiyeva</cp:lastModifiedBy>
  <cp:revision>103</cp:revision>
  <dcterms:created xsi:type="dcterms:W3CDTF">2016-12-12T15:19:19Z</dcterms:created>
  <dcterms:modified xsi:type="dcterms:W3CDTF">2019-01-18T10:47:11Z</dcterms:modified>
</cp:coreProperties>
</file>