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0" r:id="rId5"/>
    <p:sldId id="263" r:id="rId6"/>
    <p:sldId id="261" r:id="rId7"/>
    <p:sldId id="262" r:id="rId8"/>
    <p:sldId id="25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00"/>
    <a:srgbClr val="CCC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4" autoAdjust="0"/>
    <p:restoredTop sz="78650" autoAdjust="0"/>
  </p:normalViewPr>
  <p:slideViewPr>
    <p:cSldViewPr snapToGrid="0">
      <p:cViewPr varScale="1">
        <p:scale>
          <a:sx n="54" d="100"/>
          <a:sy n="54" d="100"/>
        </p:scale>
        <p:origin x="99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explosion val="3"/>
          <c:dPt>
            <c:idx val="0"/>
            <c:bubble3D val="0"/>
            <c:spPr>
              <a:solidFill>
                <a:schemeClr val="accent1">
                  <a:tint val="65000"/>
                </a:schemeClr>
              </a:solidFill>
              <a:ln>
                <a:noFill/>
              </a:ln>
              <a:effectLst/>
            </c:spPr>
            <c:extLst>
              <c:ext xmlns:c16="http://schemas.microsoft.com/office/drawing/2014/chart" uri="{C3380CC4-5D6E-409C-BE32-E72D297353CC}">
                <c16:uniqueId val="{00000001-3595-4ABE-96DC-9C842B6DF4E7}"/>
              </c:ext>
            </c:extLst>
          </c:dPt>
          <c:dPt>
            <c:idx val="1"/>
            <c:bubble3D val="0"/>
            <c:spPr>
              <a:solidFill>
                <a:schemeClr val="accent1"/>
              </a:solidFill>
              <a:ln>
                <a:noFill/>
              </a:ln>
              <a:effectLst/>
            </c:spPr>
            <c:extLst>
              <c:ext xmlns:c16="http://schemas.microsoft.com/office/drawing/2014/chart" uri="{C3380CC4-5D6E-409C-BE32-E72D297353CC}">
                <c16:uniqueId val="{00000002-3595-4ABE-96DC-9C842B6DF4E7}"/>
              </c:ext>
            </c:extLst>
          </c:dPt>
          <c:dPt>
            <c:idx val="2"/>
            <c:bubble3D val="0"/>
            <c:spPr>
              <a:solidFill>
                <a:schemeClr val="accent1">
                  <a:shade val="65000"/>
                </a:schemeClr>
              </a:solidFill>
              <a:ln>
                <a:noFill/>
              </a:ln>
              <a:effectLst/>
            </c:spPr>
            <c:extLst>
              <c:ext xmlns:c16="http://schemas.microsoft.com/office/drawing/2014/chart" uri="{C3380CC4-5D6E-409C-BE32-E72D297353CC}">
                <c16:uniqueId val="{00000000-3595-4ABE-96DC-9C842B6DF4E7}"/>
              </c:ext>
            </c:extLst>
          </c:dPt>
          <c:dLbls>
            <c:dLbl>
              <c:idx val="0"/>
              <c:layout>
                <c:manualLayout>
                  <c:x val="-3.8279503256537492E-2"/>
                  <c:y val="0.20861282979734105"/>
                </c:manualLayout>
              </c:layout>
              <c:tx>
                <c:rich>
                  <a:bodyPr rot="0" spcFirstLastPara="1" vertOverflow="ellipsis" vert="horz" wrap="square" anchor="ctr" anchorCtr="1"/>
                  <a:lstStyle/>
                  <a:p>
                    <a:pPr>
                      <a:defRPr sz="2000" b="0" i="0" u="none" strike="noStrike" kern="1200" baseline="0">
                        <a:solidFill>
                          <a:srgbClr val="545176"/>
                        </a:solidFill>
                        <a:latin typeface="Apex serif light"/>
                        <a:ea typeface="+mn-ea"/>
                        <a:cs typeface="+mn-cs"/>
                      </a:defRPr>
                    </a:pPr>
                    <a:r>
                      <a:rPr lang="en-US" sz="2000" b="0" i="0" u="none" strike="noStrike" kern="1200" baseline="0" dirty="0">
                        <a:solidFill>
                          <a:schemeClr val="tx2">
                            <a:lumMod val="10000"/>
                            <a:lumOff val="90000"/>
                          </a:schemeClr>
                        </a:solidFill>
                        <a:latin typeface="Apex serif light"/>
                        <a:ea typeface="+mn-ea"/>
                        <a:cs typeface="+mn-cs"/>
                      </a:rPr>
                      <a:t>52</a:t>
                    </a:r>
                    <a:r>
                      <a:rPr lang="en-US" sz="2000" b="0" i="0" u="none" strike="noStrike" kern="1200" baseline="0" dirty="0" smtClean="0">
                        <a:solidFill>
                          <a:schemeClr val="tx2">
                            <a:lumMod val="10000"/>
                            <a:lumOff val="90000"/>
                          </a:schemeClr>
                        </a:solidFill>
                        <a:latin typeface="Apex serif light"/>
                        <a:ea typeface="+mn-ea"/>
                        <a:cs typeface="+mn-cs"/>
                      </a:rPr>
                      <a:t>% </a:t>
                    </a:r>
                  </a:p>
                  <a:p>
                    <a:pPr>
                      <a:defRPr sz="2000">
                        <a:solidFill>
                          <a:srgbClr val="545176"/>
                        </a:solidFill>
                        <a:latin typeface="Apex serif light"/>
                      </a:defRPr>
                    </a:pPr>
                    <a:r>
                      <a:rPr lang="en-US" sz="2000" b="0" i="0" u="none" strike="noStrike" kern="1200" baseline="0" noProof="0" dirty="0" err="1" smtClean="0">
                        <a:solidFill>
                          <a:schemeClr val="tx2">
                            <a:lumMod val="10000"/>
                            <a:lumOff val="90000"/>
                          </a:schemeClr>
                        </a:solidFill>
                        <a:latin typeface="Apex serif light"/>
                        <a:ea typeface="+mn-ea"/>
                        <a:cs typeface="+mn-cs"/>
                      </a:rPr>
                      <a:t>accreditation</a:t>
                    </a:r>
                    <a:r>
                      <a:rPr lang="en-US" sz="2000" b="0" i="0" u="none" strike="noStrike" kern="1200" baseline="0" noProof="0" dirty="0" smtClean="0">
                        <a:solidFill>
                          <a:schemeClr val="tx2">
                            <a:lumMod val="10000"/>
                            <a:lumOff val="90000"/>
                          </a:schemeClr>
                        </a:solidFill>
                        <a:latin typeface="Apex serif light"/>
                        <a:ea typeface="+mn-ea"/>
                        <a:cs typeface="+mn-cs"/>
                      </a:rPr>
                      <a:t> </a:t>
                    </a:r>
                  </a:p>
                  <a:p>
                    <a:pPr>
                      <a:defRPr sz="2000">
                        <a:solidFill>
                          <a:srgbClr val="545176"/>
                        </a:solidFill>
                        <a:latin typeface="Apex serif light"/>
                      </a:defRPr>
                    </a:pPr>
                    <a:r>
                      <a:rPr lang="en-US" sz="2000" b="0" i="0" u="none" strike="noStrike" kern="1200" baseline="0" noProof="0" dirty="0" smtClean="0">
                        <a:solidFill>
                          <a:schemeClr val="tx2">
                            <a:lumMod val="10000"/>
                            <a:lumOff val="90000"/>
                          </a:schemeClr>
                        </a:solidFill>
                        <a:latin typeface="Apex serif light"/>
                        <a:ea typeface="+mn-ea"/>
                        <a:cs typeface="+mn-cs"/>
                      </a:rPr>
                      <a:t>for 6 years</a:t>
                    </a:r>
                    <a:endParaRPr lang="en-US" sz="2000" b="0" i="0" u="none" strike="noStrike" kern="1200" baseline="0" noProof="0" dirty="0">
                      <a:solidFill>
                        <a:schemeClr val="tx2">
                          <a:lumMod val="10000"/>
                          <a:lumOff val="90000"/>
                        </a:schemeClr>
                      </a:solidFill>
                      <a:latin typeface="Apex serif light"/>
                      <a:ea typeface="+mn-ea"/>
                      <a:cs typeface="+mn-cs"/>
                    </a:endParaRPr>
                  </a:p>
                </c:rich>
              </c:tx>
              <c:spPr>
                <a:noFill/>
                <a:ln>
                  <a:noFill/>
                </a:ln>
                <a:effectLst/>
              </c:spPr>
              <c:txPr>
                <a:bodyPr rot="0" spcFirstLastPara="1" vertOverflow="ellipsis" vert="horz" wrap="square" anchor="ctr" anchorCtr="1"/>
                <a:lstStyle/>
                <a:p>
                  <a:pPr>
                    <a:defRPr sz="2000" b="0" i="0" u="none" strike="noStrike" kern="1200" baseline="0">
                      <a:solidFill>
                        <a:srgbClr val="545176"/>
                      </a:solidFill>
                      <a:latin typeface="Apex serif light"/>
                      <a:ea typeface="+mn-ea"/>
                      <a:cs typeface="+mn-cs"/>
                    </a:defRPr>
                  </a:pPr>
                  <a:endParaRPr lang="lt-LT"/>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595-4ABE-96DC-9C842B6DF4E7}"/>
                </c:ext>
              </c:extLst>
            </c:dLbl>
            <c:dLbl>
              <c:idx val="1"/>
              <c:layout>
                <c:manualLayout>
                  <c:x val="2.1427894429862933E-2"/>
                  <c:y val="1.258394441194835E-2"/>
                </c:manualLayout>
              </c:layout>
              <c:tx>
                <c:rich>
                  <a:bodyPr rot="0" spcFirstLastPara="1" vertOverflow="ellipsis" vert="horz" wrap="square" anchor="ctr" anchorCtr="1"/>
                  <a:lstStyle/>
                  <a:p>
                    <a:pPr>
                      <a:defRPr sz="1800" b="0" i="0" u="none" strike="noStrike" kern="1200" baseline="0">
                        <a:solidFill>
                          <a:srgbClr val="545176"/>
                        </a:solidFill>
                        <a:latin typeface="Apex serif light"/>
                        <a:ea typeface="+mn-ea"/>
                        <a:cs typeface="+mn-cs"/>
                      </a:defRPr>
                    </a:pPr>
                    <a:r>
                      <a:rPr lang="en-US" sz="2000" b="0" i="0" u="none" strike="noStrike" kern="1200" baseline="0" dirty="0">
                        <a:solidFill>
                          <a:schemeClr val="tx2">
                            <a:lumMod val="10000"/>
                            <a:lumOff val="90000"/>
                          </a:schemeClr>
                        </a:solidFill>
                        <a:latin typeface="Apex serif light"/>
                        <a:ea typeface="+mn-ea"/>
                        <a:cs typeface="+mn-cs"/>
                      </a:rPr>
                      <a:t>45</a:t>
                    </a:r>
                    <a:r>
                      <a:rPr lang="en-US" sz="2000" b="0" i="0" u="none" strike="noStrike" kern="1200" baseline="0" dirty="0" smtClean="0">
                        <a:solidFill>
                          <a:schemeClr val="tx2">
                            <a:lumMod val="10000"/>
                            <a:lumOff val="90000"/>
                          </a:schemeClr>
                        </a:solidFill>
                        <a:latin typeface="Apex serif light"/>
                        <a:ea typeface="+mn-ea"/>
                        <a:cs typeface="+mn-cs"/>
                      </a:rPr>
                      <a:t>%</a:t>
                    </a:r>
                  </a:p>
                  <a:p>
                    <a:pPr>
                      <a:defRPr>
                        <a:solidFill>
                          <a:srgbClr val="545176"/>
                        </a:solidFill>
                        <a:latin typeface="Apex serif light"/>
                      </a:defRPr>
                    </a:pPr>
                    <a:r>
                      <a:rPr lang="en-US" sz="2000" b="0" i="0" u="none" strike="noStrike" kern="1200" baseline="0" dirty="0" smtClean="0">
                        <a:solidFill>
                          <a:schemeClr val="tx2">
                            <a:lumMod val="10000"/>
                            <a:lumOff val="90000"/>
                          </a:schemeClr>
                        </a:solidFill>
                        <a:latin typeface="Apex serif light"/>
                        <a:ea typeface="+mn-ea"/>
                        <a:cs typeface="+mn-cs"/>
                      </a:rPr>
                      <a:t> </a:t>
                    </a:r>
                    <a:r>
                      <a:rPr lang="en-US" sz="2000" b="0" i="0" u="none" strike="noStrike" kern="1200" baseline="0" noProof="0" dirty="0" smtClean="0">
                        <a:solidFill>
                          <a:schemeClr val="tx2">
                            <a:lumMod val="10000"/>
                            <a:lumOff val="90000"/>
                          </a:schemeClr>
                        </a:solidFill>
                        <a:latin typeface="Apex serif light"/>
                        <a:ea typeface="+mn-ea"/>
                        <a:cs typeface="+mn-cs"/>
                      </a:rPr>
                      <a:t>accreditation </a:t>
                    </a:r>
                  </a:p>
                  <a:p>
                    <a:pPr>
                      <a:defRPr>
                        <a:solidFill>
                          <a:srgbClr val="545176"/>
                        </a:solidFill>
                        <a:latin typeface="Apex serif light"/>
                      </a:defRPr>
                    </a:pPr>
                    <a:r>
                      <a:rPr lang="en-US" sz="2000" b="0" i="0" u="none" strike="noStrike" kern="1200" baseline="0" noProof="0" dirty="0" smtClean="0">
                        <a:solidFill>
                          <a:schemeClr val="tx2">
                            <a:lumMod val="10000"/>
                            <a:lumOff val="90000"/>
                          </a:schemeClr>
                        </a:solidFill>
                        <a:latin typeface="Apex serif light"/>
                        <a:ea typeface="+mn-ea"/>
                        <a:cs typeface="+mn-cs"/>
                      </a:rPr>
                      <a:t>for 3 years</a:t>
                    </a:r>
                    <a:endParaRPr lang="en-US" sz="2000" b="0" i="0" u="none" strike="noStrike" kern="1200" baseline="0" noProof="0" dirty="0">
                      <a:solidFill>
                        <a:schemeClr val="tx2">
                          <a:lumMod val="10000"/>
                          <a:lumOff val="90000"/>
                        </a:schemeClr>
                      </a:solidFill>
                      <a:latin typeface="Apex serif light"/>
                      <a:ea typeface="+mn-ea"/>
                      <a:cs typeface="+mn-cs"/>
                    </a:endParaRPr>
                  </a:p>
                </c:rich>
              </c:tx>
              <c:spPr>
                <a:noFill/>
                <a:ln>
                  <a:noFill/>
                </a:ln>
                <a:effectLst/>
              </c:spPr>
              <c:txPr>
                <a:bodyPr rot="0" spcFirstLastPara="1" vertOverflow="ellipsis" vert="horz" wrap="square" anchor="ctr" anchorCtr="1"/>
                <a:lstStyle/>
                <a:p>
                  <a:pPr>
                    <a:defRPr sz="1800" b="0" i="0" u="none" strike="noStrike" kern="1200" baseline="0">
                      <a:solidFill>
                        <a:srgbClr val="545176"/>
                      </a:solidFill>
                      <a:latin typeface="Apex serif light"/>
                      <a:ea typeface="+mn-ea"/>
                      <a:cs typeface="+mn-cs"/>
                    </a:defRPr>
                  </a:pPr>
                  <a:endParaRPr lang="lt-LT"/>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595-4ABE-96DC-9C842B6DF4E7}"/>
                </c:ext>
              </c:extLst>
            </c:dLbl>
            <c:dLbl>
              <c:idx val="2"/>
              <c:layout>
                <c:manualLayout>
                  <c:x val="-5.0746330319821134E-2"/>
                  <c:y val="0"/>
                </c:manualLayout>
              </c:layout>
              <c:tx>
                <c:rich>
                  <a:bodyPr rot="0" spcFirstLastPara="1" vertOverflow="ellipsis" vert="horz" wrap="square" anchor="ctr" anchorCtr="1"/>
                  <a:lstStyle/>
                  <a:p>
                    <a:pPr>
                      <a:defRPr sz="2000" b="0" i="0" u="none" strike="noStrike" kern="1200" baseline="0">
                        <a:solidFill>
                          <a:srgbClr val="545176"/>
                        </a:solidFill>
                        <a:latin typeface="Apex serif light"/>
                        <a:ea typeface="+mn-ea"/>
                        <a:cs typeface="+mn-cs"/>
                      </a:defRPr>
                    </a:pPr>
                    <a:r>
                      <a:rPr lang="en-US" sz="2000" dirty="0">
                        <a:solidFill>
                          <a:schemeClr val="tx2">
                            <a:lumMod val="10000"/>
                            <a:lumOff val="90000"/>
                          </a:schemeClr>
                        </a:solidFill>
                      </a:rPr>
                      <a:t>3</a:t>
                    </a:r>
                    <a:r>
                      <a:rPr lang="en-US" sz="2000" dirty="0" smtClean="0">
                        <a:solidFill>
                          <a:schemeClr val="tx2">
                            <a:lumMod val="10000"/>
                            <a:lumOff val="90000"/>
                          </a:schemeClr>
                        </a:solidFill>
                      </a:rPr>
                      <a:t>% </a:t>
                    </a:r>
                  </a:p>
                  <a:p>
                    <a:pPr>
                      <a:defRPr sz="2000">
                        <a:solidFill>
                          <a:srgbClr val="545176"/>
                        </a:solidFill>
                        <a:latin typeface="Apex serif light"/>
                      </a:defRPr>
                    </a:pPr>
                    <a:r>
                      <a:rPr lang="en-US" sz="2000" noProof="0" dirty="0" smtClean="0">
                        <a:solidFill>
                          <a:schemeClr val="tx2">
                            <a:lumMod val="10000"/>
                            <a:lumOff val="90000"/>
                          </a:schemeClr>
                        </a:solidFill>
                      </a:rPr>
                      <a:t>non-accreditation</a:t>
                    </a:r>
                    <a:endParaRPr lang="en-US" sz="2000" noProof="0" dirty="0">
                      <a:solidFill>
                        <a:schemeClr val="tx2">
                          <a:lumMod val="10000"/>
                          <a:lumOff val="90000"/>
                        </a:schemeClr>
                      </a:solidFill>
                    </a:endParaRPr>
                  </a:p>
                </c:rich>
              </c:tx>
              <c:spPr>
                <a:noFill/>
                <a:ln>
                  <a:noFill/>
                </a:ln>
                <a:effectLst/>
              </c:spPr>
              <c:txPr>
                <a:bodyPr rot="0" spcFirstLastPara="1" vertOverflow="ellipsis" vert="horz" wrap="square" anchor="ctr" anchorCtr="1"/>
                <a:lstStyle/>
                <a:p>
                  <a:pPr>
                    <a:defRPr sz="2000" b="0" i="0" u="none" strike="noStrike" kern="1200" baseline="0">
                      <a:solidFill>
                        <a:srgbClr val="545176"/>
                      </a:solidFill>
                      <a:latin typeface="Apex serif light"/>
                      <a:ea typeface="+mn-ea"/>
                      <a:cs typeface="+mn-cs"/>
                    </a:defRPr>
                  </a:pPr>
                  <a:endParaRPr lang="lt-LT"/>
                </a:p>
              </c:txPr>
              <c:showLegendKey val="0"/>
              <c:showVal val="0"/>
              <c:showCatName val="0"/>
              <c:showSerName val="0"/>
              <c:showPercent val="1"/>
              <c:showBubbleSize val="0"/>
              <c:extLst>
                <c:ext xmlns:c15="http://schemas.microsoft.com/office/drawing/2012/chart" uri="{CE6537A1-D6FC-4f65-9D91-7224C49458BB}">
                  <c15:layout>
                    <c:manualLayout>
                      <c:w val="0.32933641975308642"/>
                      <c:h val="0.137417105788258"/>
                    </c:manualLayout>
                  </c15:layout>
                </c:ext>
                <c:ext xmlns:c16="http://schemas.microsoft.com/office/drawing/2014/chart" uri="{C3380CC4-5D6E-409C-BE32-E72D297353CC}">
                  <c16:uniqueId val="{00000000-3595-4ABE-96DC-9C842B6DF4E7}"/>
                </c:ext>
              </c:extLst>
            </c:dLbl>
            <c:spPr>
              <a:noFill/>
              <a:ln>
                <a:noFill/>
              </a:ln>
              <a:effectLst/>
            </c:spPr>
            <c:txPr>
              <a:bodyPr rot="0" spcFirstLastPara="1" vertOverflow="ellipsis" vert="horz" wrap="square" anchor="ctr" anchorCtr="1"/>
              <a:lstStyle/>
              <a:p>
                <a:pPr>
                  <a:defRPr sz="1800" b="0" i="0" u="none" strike="noStrike" kern="1200" baseline="0">
                    <a:solidFill>
                      <a:srgbClr val="545176"/>
                    </a:solidFill>
                    <a:latin typeface="Apex serif light"/>
                    <a:ea typeface="+mn-ea"/>
                    <a:cs typeface="+mn-cs"/>
                  </a:defRPr>
                </a:pPr>
                <a:endParaRPr lang="lt-LT"/>
              </a:p>
            </c:txPr>
            <c:showLegendKey val="0"/>
            <c:showVal val="0"/>
            <c:showCatName val="0"/>
            <c:showSerName val="0"/>
            <c:showPercent val="1"/>
            <c:showBubbleSize val="0"/>
            <c:showLeaderLines val="0"/>
            <c:extLst>
              <c:ext xmlns:c15="http://schemas.microsoft.com/office/drawing/2012/chart" uri="{CE6537A1-D6FC-4f65-9D91-7224C49458BB}"/>
            </c:extLst>
          </c:dLbls>
          <c:cat>
            <c:strRef>
              <c:f>Lapas1!$D$24:$D$26</c:f>
              <c:strCache>
                <c:ptCount val="3"/>
                <c:pt idx="0">
                  <c:v>Accreditation for 6 years</c:v>
                </c:pt>
                <c:pt idx="1">
                  <c:v>Accreditation for 3 years</c:v>
                </c:pt>
                <c:pt idx="2">
                  <c:v>Non-accreditation</c:v>
                </c:pt>
              </c:strCache>
            </c:strRef>
          </c:cat>
          <c:val>
            <c:numRef>
              <c:f>Lapas1!$E$24:$E$26</c:f>
              <c:numCache>
                <c:formatCode>General</c:formatCode>
                <c:ptCount val="3"/>
                <c:pt idx="0">
                  <c:v>811</c:v>
                </c:pt>
                <c:pt idx="1">
                  <c:v>713</c:v>
                </c:pt>
                <c:pt idx="2">
                  <c:v>52</c:v>
                </c:pt>
              </c:numCache>
            </c:numRef>
          </c:val>
          <c:extLst>
            <c:ext xmlns:c16="http://schemas.microsoft.com/office/drawing/2014/chart" uri="{C3380CC4-5D6E-409C-BE32-E72D297353CC}">
              <c16:uniqueId val="{00000003-3595-4ABE-96DC-9C842B6DF4E7}"/>
            </c:ext>
          </c:extLst>
        </c:ser>
        <c:dLbls>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DEE8E-86F2-4E89-AAFD-AE890D324C8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lt-LT"/>
        </a:p>
      </dgm:t>
    </dgm:pt>
    <dgm:pt modelId="{0BEB10FF-39A1-4AF7-9A81-4DF9BFC570FA}">
      <dgm:prSet phldrT="[Tekstas]"/>
      <dgm:spPr/>
      <dgm:t>
        <a:bodyPr/>
        <a:lstStyle/>
        <a:p>
          <a:r>
            <a:rPr lang="lt-LT" dirty="0" err="1" smtClean="0"/>
            <a:t>Study</a:t>
          </a:r>
          <a:r>
            <a:rPr lang="lt-LT" dirty="0" smtClean="0"/>
            <a:t> </a:t>
          </a:r>
          <a:r>
            <a:rPr lang="lt-LT" dirty="0" err="1" smtClean="0"/>
            <a:t>Programme</a:t>
          </a:r>
          <a:endParaRPr lang="lt-LT" dirty="0"/>
        </a:p>
      </dgm:t>
    </dgm:pt>
    <dgm:pt modelId="{57002EF5-7508-4248-AC68-CDEC13184FF9}" type="parTrans" cxnId="{909A01C2-BC28-4955-8BF7-E4D9603F1224}">
      <dgm:prSet/>
      <dgm:spPr/>
      <dgm:t>
        <a:bodyPr/>
        <a:lstStyle/>
        <a:p>
          <a:endParaRPr lang="lt-LT"/>
        </a:p>
      </dgm:t>
    </dgm:pt>
    <dgm:pt modelId="{6EAA6852-3ED5-4860-BD7F-24A2C03A95CC}" type="sibTrans" cxnId="{909A01C2-BC28-4955-8BF7-E4D9603F1224}">
      <dgm:prSet/>
      <dgm:spPr/>
      <dgm:t>
        <a:bodyPr/>
        <a:lstStyle/>
        <a:p>
          <a:endParaRPr lang="lt-LT"/>
        </a:p>
      </dgm:t>
    </dgm:pt>
    <dgm:pt modelId="{49603049-EA7B-4342-8578-1DA645D30D19}">
      <dgm:prSet phldrT="[Tekstas]"/>
      <dgm:spPr/>
      <dgm:t>
        <a:bodyPr/>
        <a:lstStyle/>
        <a:p>
          <a:r>
            <a:rPr lang="lt-LT" dirty="0" err="1" smtClean="0"/>
            <a:t>National</a:t>
          </a:r>
          <a:r>
            <a:rPr lang="lt-LT" dirty="0" smtClean="0"/>
            <a:t> </a:t>
          </a:r>
          <a:r>
            <a:rPr lang="lt-LT" dirty="0" err="1" smtClean="0"/>
            <a:t>Qualification</a:t>
          </a:r>
          <a:r>
            <a:rPr lang="lt-LT" dirty="0" smtClean="0"/>
            <a:t> </a:t>
          </a:r>
          <a:r>
            <a:rPr lang="lt-LT" dirty="0" err="1" smtClean="0"/>
            <a:t>Framework</a:t>
          </a:r>
          <a:endParaRPr lang="lt-LT" dirty="0"/>
        </a:p>
      </dgm:t>
    </dgm:pt>
    <dgm:pt modelId="{311FED0F-5123-4D0D-9201-7C50A62F674D}" type="parTrans" cxnId="{B8E75135-A158-409B-870E-67621E1B4028}">
      <dgm:prSet/>
      <dgm:spPr/>
      <dgm:t>
        <a:bodyPr/>
        <a:lstStyle/>
        <a:p>
          <a:endParaRPr lang="lt-LT"/>
        </a:p>
      </dgm:t>
    </dgm:pt>
    <dgm:pt modelId="{B2836DF5-898F-46A3-BF2E-273EA9612F9F}" type="sibTrans" cxnId="{B8E75135-A158-409B-870E-67621E1B4028}">
      <dgm:prSet/>
      <dgm:spPr/>
      <dgm:t>
        <a:bodyPr/>
        <a:lstStyle/>
        <a:p>
          <a:endParaRPr lang="lt-LT"/>
        </a:p>
      </dgm:t>
    </dgm:pt>
    <dgm:pt modelId="{2E35DE67-E14C-46A1-A7FE-4331D79F8FA7}">
      <dgm:prSet phldrT="[Tekstas]"/>
      <dgm:spPr/>
      <dgm:t>
        <a:bodyPr/>
        <a:lstStyle/>
        <a:p>
          <a:r>
            <a:rPr lang="lt-LT" dirty="0" err="1" smtClean="0"/>
            <a:t>European</a:t>
          </a:r>
          <a:r>
            <a:rPr lang="lt-LT" dirty="0" smtClean="0"/>
            <a:t> </a:t>
          </a:r>
          <a:r>
            <a:rPr lang="lt-LT" dirty="0" err="1" smtClean="0"/>
            <a:t>Qualification</a:t>
          </a:r>
          <a:r>
            <a:rPr lang="lt-LT" dirty="0" smtClean="0"/>
            <a:t> </a:t>
          </a:r>
          <a:r>
            <a:rPr lang="lt-LT" dirty="0" err="1" smtClean="0"/>
            <a:t>Framework</a:t>
          </a:r>
          <a:endParaRPr lang="lt-LT" dirty="0"/>
        </a:p>
      </dgm:t>
    </dgm:pt>
    <dgm:pt modelId="{F2CB6BBB-FAE0-42E4-8E51-601FEDD542A7}" type="parTrans" cxnId="{D06E422F-A8B4-48AB-A76F-CC2724EA18AC}">
      <dgm:prSet/>
      <dgm:spPr/>
      <dgm:t>
        <a:bodyPr/>
        <a:lstStyle/>
        <a:p>
          <a:endParaRPr lang="lt-LT"/>
        </a:p>
      </dgm:t>
    </dgm:pt>
    <dgm:pt modelId="{23AE2FAA-7C0E-44C4-81EB-B0968CD2CF02}" type="sibTrans" cxnId="{D06E422F-A8B4-48AB-A76F-CC2724EA18AC}">
      <dgm:prSet/>
      <dgm:spPr/>
      <dgm:t>
        <a:bodyPr/>
        <a:lstStyle/>
        <a:p>
          <a:endParaRPr lang="lt-LT"/>
        </a:p>
      </dgm:t>
    </dgm:pt>
    <dgm:pt modelId="{84A2C8AF-4B5F-4658-B48C-DC2291A62C42}">
      <dgm:prSet phldrT="[Tekstas]"/>
      <dgm:spPr/>
      <dgm:t>
        <a:bodyPr/>
        <a:lstStyle/>
        <a:p>
          <a:r>
            <a:rPr lang="lt-LT" dirty="0" err="1" smtClean="0"/>
            <a:t>National</a:t>
          </a:r>
          <a:r>
            <a:rPr lang="lt-LT" dirty="0" smtClean="0"/>
            <a:t> </a:t>
          </a:r>
          <a:r>
            <a:rPr lang="lt-LT" dirty="0" err="1" smtClean="0"/>
            <a:t>Study</a:t>
          </a:r>
          <a:r>
            <a:rPr lang="lt-LT" dirty="0" smtClean="0"/>
            <a:t> </a:t>
          </a:r>
          <a:r>
            <a:rPr lang="lt-LT" dirty="0" err="1" smtClean="0"/>
            <a:t>Field</a:t>
          </a:r>
          <a:r>
            <a:rPr lang="lt-LT" dirty="0" smtClean="0"/>
            <a:t> </a:t>
          </a:r>
          <a:r>
            <a:rPr lang="lt-LT" dirty="0" err="1" smtClean="0"/>
            <a:t>Descriptors</a:t>
          </a:r>
          <a:endParaRPr lang="lt-LT" dirty="0"/>
        </a:p>
      </dgm:t>
    </dgm:pt>
    <dgm:pt modelId="{99602082-5F85-40FE-8168-6AC13971F5B8}" type="parTrans" cxnId="{B2A94627-B4F2-4001-9CDF-4C20EA4ADEF7}">
      <dgm:prSet/>
      <dgm:spPr/>
      <dgm:t>
        <a:bodyPr/>
        <a:lstStyle/>
        <a:p>
          <a:endParaRPr lang="lt-LT"/>
        </a:p>
      </dgm:t>
    </dgm:pt>
    <dgm:pt modelId="{E95F3C77-495E-4659-B49B-ACAE96CB54D6}" type="sibTrans" cxnId="{B2A94627-B4F2-4001-9CDF-4C20EA4ADEF7}">
      <dgm:prSet/>
      <dgm:spPr/>
      <dgm:t>
        <a:bodyPr/>
        <a:lstStyle/>
        <a:p>
          <a:endParaRPr lang="lt-LT"/>
        </a:p>
      </dgm:t>
    </dgm:pt>
    <dgm:pt modelId="{65C2967A-208C-48AE-8C44-DF2A69BE57A6}">
      <dgm:prSet phldrT="[Tekstas]"/>
      <dgm:spPr/>
      <dgm:t>
        <a:bodyPr/>
        <a:lstStyle/>
        <a:p>
          <a:r>
            <a:rPr lang="en-GB" dirty="0"/>
            <a:t>European subject </a:t>
          </a:r>
          <a:r>
            <a:rPr lang="en-GB" dirty="0" smtClean="0"/>
            <a:t>requirements</a:t>
          </a:r>
          <a:r>
            <a:rPr lang="lt-LT" dirty="0" smtClean="0"/>
            <a:t>/</a:t>
          </a:r>
          <a:br>
            <a:rPr lang="lt-LT" dirty="0" smtClean="0"/>
          </a:br>
          <a:r>
            <a:rPr lang="lt-LT" dirty="0" err="1" smtClean="0"/>
            <a:t>directives</a:t>
          </a:r>
          <a:endParaRPr lang="lt-LT" dirty="0"/>
        </a:p>
      </dgm:t>
    </dgm:pt>
    <dgm:pt modelId="{D3C02E71-40EF-4ED1-B6F0-1721EF9E8A66}" type="parTrans" cxnId="{6C0BD430-A7BB-4418-B46D-1F1AB776918B}">
      <dgm:prSet/>
      <dgm:spPr/>
      <dgm:t>
        <a:bodyPr/>
        <a:lstStyle/>
        <a:p>
          <a:endParaRPr lang="lt-LT"/>
        </a:p>
      </dgm:t>
    </dgm:pt>
    <dgm:pt modelId="{CF081C8D-EC3C-42B9-AB6D-31CBFAB2FF0A}" type="sibTrans" cxnId="{6C0BD430-A7BB-4418-B46D-1F1AB776918B}">
      <dgm:prSet/>
      <dgm:spPr/>
      <dgm:t>
        <a:bodyPr/>
        <a:lstStyle/>
        <a:p>
          <a:endParaRPr lang="lt-LT"/>
        </a:p>
      </dgm:t>
    </dgm:pt>
    <dgm:pt modelId="{A4CD5E89-A573-4956-B2CD-9A70DEA8DEC3}" type="pres">
      <dgm:prSet presAssocID="{35CDEE8E-86F2-4E89-AAFD-AE890D324C82}" presName="cycle" presStyleCnt="0">
        <dgm:presLayoutVars>
          <dgm:chMax val="1"/>
          <dgm:dir/>
          <dgm:animLvl val="ctr"/>
          <dgm:resizeHandles val="exact"/>
        </dgm:presLayoutVars>
      </dgm:prSet>
      <dgm:spPr/>
      <dgm:t>
        <a:bodyPr/>
        <a:lstStyle/>
        <a:p>
          <a:endParaRPr lang="en-US"/>
        </a:p>
      </dgm:t>
    </dgm:pt>
    <dgm:pt modelId="{7BCE6255-2D3D-4852-8DB3-0E854E216ABE}" type="pres">
      <dgm:prSet presAssocID="{0BEB10FF-39A1-4AF7-9A81-4DF9BFC570FA}" presName="centerShape" presStyleLbl="node0" presStyleIdx="0" presStyleCnt="1"/>
      <dgm:spPr/>
      <dgm:t>
        <a:bodyPr/>
        <a:lstStyle/>
        <a:p>
          <a:endParaRPr lang="lt-LT"/>
        </a:p>
      </dgm:t>
    </dgm:pt>
    <dgm:pt modelId="{C6C241DF-C3F9-49E0-BEFC-5F9B428C99BE}" type="pres">
      <dgm:prSet presAssocID="{311FED0F-5123-4D0D-9201-7C50A62F674D}" presName="parTrans" presStyleLbl="bgSibTrans2D1" presStyleIdx="0" presStyleCnt="4" custAng="21141051" custScaleX="44756" custLinFactNeighborX="33632" custLinFactNeighborY="24398"/>
      <dgm:spPr/>
      <dgm:t>
        <a:bodyPr/>
        <a:lstStyle/>
        <a:p>
          <a:endParaRPr lang="en-US"/>
        </a:p>
      </dgm:t>
    </dgm:pt>
    <dgm:pt modelId="{4B623A1B-8493-4F5B-ACF1-A19AAEC41B4E}" type="pres">
      <dgm:prSet presAssocID="{49603049-EA7B-4342-8578-1DA645D30D19}" presName="node" presStyleLbl="node1" presStyleIdx="0" presStyleCnt="4" custRadScaleRad="108967" custRadScaleInc="-42818">
        <dgm:presLayoutVars>
          <dgm:bulletEnabled val="1"/>
        </dgm:presLayoutVars>
      </dgm:prSet>
      <dgm:spPr/>
      <dgm:t>
        <a:bodyPr/>
        <a:lstStyle/>
        <a:p>
          <a:endParaRPr lang="en-US"/>
        </a:p>
      </dgm:t>
    </dgm:pt>
    <dgm:pt modelId="{96C0C15C-5C8F-436A-B7B5-9EE36E25AD95}" type="pres">
      <dgm:prSet presAssocID="{F2CB6BBB-FAE0-42E4-8E51-601FEDD542A7}" presName="parTrans" presStyleLbl="bgSibTrans2D1" presStyleIdx="1" presStyleCnt="4" custAng="3085953" custScaleX="35005" custLinFactNeighborX="-35883" custLinFactNeighborY="90309"/>
      <dgm:spPr/>
      <dgm:t>
        <a:bodyPr/>
        <a:lstStyle/>
        <a:p>
          <a:endParaRPr lang="en-US"/>
        </a:p>
      </dgm:t>
    </dgm:pt>
    <dgm:pt modelId="{EA3E8D12-B94A-404F-BFBC-AC1EA3BF04D6}" type="pres">
      <dgm:prSet presAssocID="{2E35DE67-E14C-46A1-A7FE-4331D79F8FA7}" presName="node" presStyleLbl="node1" presStyleIdx="1" presStyleCnt="4" custRadScaleRad="139726" custRadScaleInc="-58739">
        <dgm:presLayoutVars>
          <dgm:bulletEnabled val="1"/>
        </dgm:presLayoutVars>
      </dgm:prSet>
      <dgm:spPr/>
      <dgm:t>
        <a:bodyPr/>
        <a:lstStyle/>
        <a:p>
          <a:endParaRPr lang="en-US"/>
        </a:p>
      </dgm:t>
    </dgm:pt>
    <dgm:pt modelId="{ED811463-DA0B-4AEB-9ACA-AE03937FAC18}" type="pres">
      <dgm:prSet presAssocID="{D3C02E71-40EF-4ED1-B6F0-1721EF9E8A66}" presName="parTrans" presStyleLbl="bgSibTrans2D1" presStyleIdx="2" presStyleCnt="4" custScaleX="41583" custLinFactNeighborX="-1007" custLinFactNeighborY="73195"/>
      <dgm:spPr/>
      <dgm:t>
        <a:bodyPr/>
        <a:lstStyle/>
        <a:p>
          <a:endParaRPr lang="en-US"/>
        </a:p>
      </dgm:t>
    </dgm:pt>
    <dgm:pt modelId="{2C631805-7A1E-4E76-ADAC-2D77AAFCF5CB}" type="pres">
      <dgm:prSet presAssocID="{65C2967A-208C-48AE-8C44-DF2A69BE57A6}" presName="node" presStyleLbl="node1" presStyleIdx="2" presStyleCnt="4" custRadScaleRad="90707" custRadScaleInc="-51081">
        <dgm:presLayoutVars>
          <dgm:bulletEnabled val="1"/>
        </dgm:presLayoutVars>
      </dgm:prSet>
      <dgm:spPr/>
      <dgm:t>
        <a:bodyPr/>
        <a:lstStyle/>
        <a:p>
          <a:endParaRPr lang="en-US"/>
        </a:p>
      </dgm:t>
    </dgm:pt>
    <dgm:pt modelId="{8CF9DB27-9B7B-4F77-9DE0-013B16E72AC4}" type="pres">
      <dgm:prSet presAssocID="{99602082-5F85-40FE-8168-6AC13971F5B8}" presName="parTrans" presStyleLbl="bgSibTrans2D1" presStyleIdx="3" presStyleCnt="4" custScaleX="37513" custLinFactNeighborX="-35724" custLinFactNeighborY="8611"/>
      <dgm:spPr/>
      <dgm:t>
        <a:bodyPr/>
        <a:lstStyle/>
        <a:p>
          <a:endParaRPr lang="en-US"/>
        </a:p>
      </dgm:t>
    </dgm:pt>
    <dgm:pt modelId="{966971B6-6452-4949-A5C8-9A5C8A4C1E83}" type="pres">
      <dgm:prSet presAssocID="{84A2C8AF-4B5F-4658-B48C-DC2291A62C42}" presName="node" presStyleLbl="node1" presStyleIdx="3" presStyleCnt="4">
        <dgm:presLayoutVars>
          <dgm:bulletEnabled val="1"/>
        </dgm:presLayoutVars>
      </dgm:prSet>
      <dgm:spPr/>
      <dgm:t>
        <a:bodyPr/>
        <a:lstStyle/>
        <a:p>
          <a:endParaRPr lang="en-US"/>
        </a:p>
      </dgm:t>
    </dgm:pt>
  </dgm:ptLst>
  <dgm:cxnLst>
    <dgm:cxn modelId="{909A01C2-BC28-4955-8BF7-E4D9603F1224}" srcId="{35CDEE8E-86F2-4E89-AAFD-AE890D324C82}" destId="{0BEB10FF-39A1-4AF7-9A81-4DF9BFC570FA}" srcOrd="0" destOrd="0" parTransId="{57002EF5-7508-4248-AC68-CDEC13184FF9}" sibTransId="{6EAA6852-3ED5-4860-BD7F-24A2C03A95CC}"/>
    <dgm:cxn modelId="{E338FC7B-BFC2-4687-B8AA-2EF6B0EFEBFB}" type="presOf" srcId="{2E35DE67-E14C-46A1-A7FE-4331D79F8FA7}" destId="{EA3E8D12-B94A-404F-BFBC-AC1EA3BF04D6}" srcOrd="0" destOrd="0" presId="urn:microsoft.com/office/officeart/2005/8/layout/radial4"/>
    <dgm:cxn modelId="{6C0BD430-A7BB-4418-B46D-1F1AB776918B}" srcId="{0BEB10FF-39A1-4AF7-9A81-4DF9BFC570FA}" destId="{65C2967A-208C-48AE-8C44-DF2A69BE57A6}" srcOrd="2" destOrd="0" parTransId="{D3C02E71-40EF-4ED1-B6F0-1721EF9E8A66}" sibTransId="{CF081C8D-EC3C-42B9-AB6D-31CBFAB2FF0A}"/>
    <dgm:cxn modelId="{4224E8A8-33FA-4B3C-BA18-03530F793DE0}" type="presOf" srcId="{D3C02E71-40EF-4ED1-B6F0-1721EF9E8A66}" destId="{ED811463-DA0B-4AEB-9ACA-AE03937FAC18}" srcOrd="0" destOrd="0" presId="urn:microsoft.com/office/officeart/2005/8/layout/radial4"/>
    <dgm:cxn modelId="{B2A94627-B4F2-4001-9CDF-4C20EA4ADEF7}" srcId="{0BEB10FF-39A1-4AF7-9A81-4DF9BFC570FA}" destId="{84A2C8AF-4B5F-4658-B48C-DC2291A62C42}" srcOrd="3" destOrd="0" parTransId="{99602082-5F85-40FE-8168-6AC13971F5B8}" sibTransId="{E95F3C77-495E-4659-B49B-ACAE96CB54D6}"/>
    <dgm:cxn modelId="{D06E422F-A8B4-48AB-A76F-CC2724EA18AC}" srcId="{0BEB10FF-39A1-4AF7-9A81-4DF9BFC570FA}" destId="{2E35DE67-E14C-46A1-A7FE-4331D79F8FA7}" srcOrd="1" destOrd="0" parTransId="{F2CB6BBB-FAE0-42E4-8E51-601FEDD542A7}" sibTransId="{23AE2FAA-7C0E-44C4-81EB-B0968CD2CF02}"/>
    <dgm:cxn modelId="{49288721-A764-46C6-9DC2-9DB4C2DA6A3B}" type="presOf" srcId="{65C2967A-208C-48AE-8C44-DF2A69BE57A6}" destId="{2C631805-7A1E-4E76-ADAC-2D77AAFCF5CB}" srcOrd="0" destOrd="0" presId="urn:microsoft.com/office/officeart/2005/8/layout/radial4"/>
    <dgm:cxn modelId="{E4658BDC-A0C2-4403-A551-E5ABB0950749}" type="presOf" srcId="{311FED0F-5123-4D0D-9201-7C50A62F674D}" destId="{C6C241DF-C3F9-49E0-BEFC-5F9B428C99BE}" srcOrd="0" destOrd="0" presId="urn:microsoft.com/office/officeart/2005/8/layout/radial4"/>
    <dgm:cxn modelId="{2F874F15-5884-4C1A-B0D4-32F97FC0A4F5}" type="presOf" srcId="{F2CB6BBB-FAE0-42E4-8E51-601FEDD542A7}" destId="{96C0C15C-5C8F-436A-B7B5-9EE36E25AD95}" srcOrd="0" destOrd="0" presId="urn:microsoft.com/office/officeart/2005/8/layout/radial4"/>
    <dgm:cxn modelId="{B6F3AE2B-E131-49C4-8C93-EAB7304EF4A5}" type="presOf" srcId="{35CDEE8E-86F2-4E89-AAFD-AE890D324C82}" destId="{A4CD5E89-A573-4956-B2CD-9A70DEA8DEC3}" srcOrd="0" destOrd="0" presId="urn:microsoft.com/office/officeart/2005/8/layout/radial4"/>
    <dgm:cxn modelId="{B8E75135-A158-409B-870E-67621E1B4028}" srcId="{0BEB10FF-39A1-4AF7-9A81-4DF9BFC570FA}" destId="{49603049-EA7B-4342-8578-1DA645D30D19}" srcOrd="0" destOrd="0" parTransId="{311FED0F-5123-4D0D-9201-7C50A62F674D}" sibTransId="{B2836DF5-898F-46A3-BF2E-273EA9612F9F}"/>
    <dgm:cxn modelId="{E797CE0B-82DD-41D5-A32D-BEA1CBEF9323}" type="presOf" srcId="{84A2C8AF-4B5F-4658-B48C-DC2291A62C42}" destId="{966971B6-6452-4949-A5C8-9A5C8A4C1E83}" srcOrd="0" destOrd="0" presId="urn:microsoft.com/office/officeart/2005/8/layout/radial4"/>
    <dgm:cxn modelId="{EFE1AF69-0E71-4BBF-A650-A19C64A4A5AC}" type="presOf" srcId="{0BEB10FF-39A1-4AF7-9A81-4DF9BFC570FA}" destId="{7BCE6255-2D3D-4852-8DB3-0E854E216ABE}" srcOrd="0" destOrd="0" presId="urn:microsoft.com/office/officeart/2005/8/layout/radial4"/>
    <dgm:cxn modelId="{D61BD24F-3AFE-4CF9-9A16-6EE8C55996DD}" type="presOf" srcId="{99602082-5F85-40FE-8168-6AC13971F5B8}" destId="{8CF9DB27-9B7B-4F77-9DE0-013B16E72AC4}" srcOrd="0" destOrd="0" presId="urn:microsoft.com/office/officeart/2005/8/layout/radial4"/>
    <dgm:cxn modelId="{2D5DA942-F03A-4C3A-8904-3B65F3D9CEFC}" type="presOf" srcId="{49603049-EA7B-4342-8578-1DA645D30D19}" destId="{4B623A1B-8493-4F5B-ACF1-A19AAEC41B4E}" srcOrd="0" destOrd="0" presId="urn:microsoft.com/office/officeart/2005/8/layout/radial4"/>
    <dgm:cxn modelId="{E3F15F24-DCFF-47D6-9626-56D26217591C}" type="presParOf" srcId="{A4CD5E89-A573-4956-B2CD-9A70DEA8DEC3}" destId="{7BCE6255-2D3D-4852-8DB3-0E854E216ABE}" srcOrd="0" destOrd="0" presId="urn:microsoft.com/office/officeart/2005/8/layout/radial4"/>
    <dgm:cxn modelId="{95D01683-583E-44FA-8207-75CDD366557F}" type="presParOf" srcId="{A4CD5E89-A573-4956-B2CD-9A70DEA8DEC3}" destId="{C6C241DF-C3F9-49E0-BEFC-5F9B428C99BE}" srcOrd="1" destOrd="0" presId="urn:microsoft.com/office/officeart/2005/8/layout/radial4"/>
    <dgm:cxn modelId="{2FFC6481-6F4C-43A9-BD1E-C2B6CF434BC2}" type="presParOf" srcId="{A4CD5E89-A573-4956-B2CD-9A70DEA8DEC3}" destId="{4B623A1B-8493-4F5B-ACF1-A19AAEC41B4E}" srcOrd="2" destOrd="0" presId="urn:microsoft.com/office/officeart/2005/8/layout/radial4"/>
    <dgm:cxn modelId="{EE15F370-93A0-4315-BD66-EF08A7384F26}" type="presParOf" srcId="{A4CD5E89-A573-4956-B2CD-9A70DEA8DEC3}" destId="{96C0C15C-5C8F-436A-B7B5-9EE36E25AD95}" srcOrd="3" destOrd="0" presId="urn:microsoft.com/office/officeart/2005/8/layout/radial4"/>
    <dgm:cxn modelId="{802D230A-A59E-43F3-8998-FE464F07BC05}" type="presParOf" srcId="{A4CD5E89-A573-4956-B2CD-9A70DEA8DEC3}" destId="{EA3E8D12-B94A-404F-BFBC-AC1EA3BF04D6}" srcOrd="4" destOrd="0" presId="urn:microsoft.com/office/officeart/2005/8/layout/radial4"/>
    <dgm:cxn modelId="{71314E1B-D4CC-4101-ADA7-82A4D2E348F2}" type="presParOf" srcId="{A4CD5E89-A573-4956-B2CD-9A70DEA8DEC3}" destId="{ED811463-DA0B-4AEB-9ACA-AE03937FAC18}" srcOrd="5" destOrd="0" presId="urn:microsoft.com/office/officeart/2005/8/layout/radial4"/>
    <dgm:cxn modelId="{BB1443CC-9667-4FFE-BE06-597D11961B61}" type="presParOf" srcId="{A4CD5E89-A573-4956-B2CD-9A70DEA8DEC3}" destId="{2C631805-7A1E-4E76-ADAC-2D77AAFCF5CB}" srcOrd="6" destOrd="0" presId="urn:microsoft.com/office/officeart/2005/8/layout/radial4"/>
    <dgm:cxn modelId="{D20520B3-B5AE-4701-8B21-3975052AC0AF}" type="presParOf" srcId="{A4CD5E89-A573-4956-B2CD-9A70DEA8DEC3}" destId="{8CF9DB27-9B7B-4F77-9DE0-013B16E72AC4}" srcOrd="7" destOrd="0" presId="urn:microsoft.com/office/officeart/2005/8/layout/radial4"/>
    <dgm:cxn modelId="{11AAFBA4-C0E9-4DF1-8C70-DCD8427C013E}" type="presParOf" srcId="{A4CD5E89-A573-4956-B2CD-9A70DEA8DEC3}" destId="{966971B6-6452-4949-A5C8-9A5C8A4C1E83}"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E6255-2D3D-4852-8DB3-0E854E216ABE}">
      <dsp:nvSpPr>
        <dsp:cNvPr id="0" name=""/>
        <dsp:cNvSpPr/>
      </dsp:nvSpPr>
      <dsp:spPr>
        <a:xfrm>
          <a:off x="4313292" y="3040267"/>
          <a:ext cx="2903302" cy="29033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lt-LT" sz="3100" kern="1200" dirty="0" err="1" smtClean="0"/>
            <a:t>Study</a:t>
          </a:r>
          <a:r>
            <a:rPr lang="lt-LT" sz="3100" kern="1200" dirty="0" smtClean="0"/>
            <a:t> </a:t>
          </a:r>
          <a:r>
            <a:rPr lang="lt-LT" sz="3100" kern="1200" dirty="0" err="1" smtClean="0"/>
            <a:t>Programme</a:t>
          </a:r>
          <a:endParaRPr lang="lt-LT" sz="3100" kern="1200" dirty="0"/>
        </a:p>
      </dsp:txBody>
      <dsp:txXfrm>
        <a:off x="4738471" y="3465446"/>
        <a:ext cx="2052944" cy="2052944"/>
      </dsp:txXfrm>
    </dsp:sp>
    <dsp:sp modelId="{C6C241DF-C3F9-49E0-BEFC-5F9B428C99BE}">
      <dsp:nvSpPr>
        <dsp:cNvPr id="0" name=""/>
        <dsp:cNvSpPr/>
      </dsp:nvSpPr>
      <dsp:spPr>
        <a:xfrm rot="10084965">
          <a:off x="3217037" y="4491037"/>
          <a:ext cx="1108821" cy="827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623A1B-8493-4F5B-ACF1-A19AAEC41B4E}">
      <dsp:nvSpPr>
        <dsp:cNvPr id="0" name=""/>
        <dsp:cNvSpPr/>
      </dsp:nvSpPr>
      <dsp:spPr>
        <a:xfrm>
          <a:off x="323848" y="3691815"/>
          <a:ext cx="2758137" cy="2206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lt-LT" sz="3000" kern="1200" dirty="0" err="1" smtClean="0"/>
            <a:t>National</a:t>
          </a:r>
          <a:r>
            <a:rPr lang="lt-LT" sz="3000" kern="1200" dirty="0" smtClean="0"/>
            <a:t> </a:t>
          </a:r>
          <a:r>
            <a:rPr lang="lt-LT" sz="3000" kern="1200" dirty="0" err="1" smtClean="0"/>
            <a:t>Qualification</a:t>
          </a:r>
          <a:r>
            <a:rPr lang="lt-LT" sz="3000" kern="1200" dirty="0" smtClean="0"/>
            <a:t> </a:t>
          </a:r>
          <a:r>
            <a:rPr lang="lt-LT" sz="3000" kern="1200" dirty="0" err="1" smtClean="0"/>
            <a:t>Framework</a:t>
          </a:r>
          <a:endParaRPr lang="lt-LT" sz="3000" kern="1200" dirty="0"/>
        </a:p>
      </dsp:txBody>
      <dsp:txXfrm>
        <a:off x="388474" y="3756441"/>
        <a:ext cx="2628885" cy="2077257"/>
      </dsp:txXfrm>
    </dsp:sp>
    <dsp:sp modelId="{96C0C15C-5C8F-436A-B7B5-9EE36E25AD95}">
      <dsp:nvSpPr>
        <dsp:cNvPr id="0" name=""/>
        <dsp:cNvSpPr/>
      </dsp:nvSpPr>
      <dsp:spPr>
        <a:xfrm rot="16200000">
          <a:off x="1171741" y="2680143"/>
          <a:ext cx="1247595" cy="827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3E8D12-B94A-404F-BFBC-AC1EA3BF04D6}">
      <dsp:nvSpPr>
        <dsp:cNvPr id="0" name=""/>
        <dsp:cNvSpPr/>
      </dsp:nvSpPr>
      <dsp:spPr>
        <a:xfrm>
          <a:off x="302039" y="132377"/>
          <a:ext cx="2758137" cy="2206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lt-LT" sz="3000" kern="1200" dirty="0" err="1" smtClean="0"/>
            <a:t>European</a:t>
          </a:r>
          <a:r>
            <a:rPr lang="lt-LT" sz="3000" kern="1200" dirty="0" smtClean="0"/>
            <a:t> </a:t>
          </a:r>
          <a:r>
            <a:rPr lang="lt-LT" sz="3000" kern="1200" dirty="0" err="1" smtClean="0"/>
            <a:t>Qualification</a:t>
          </a:r>
          <a:r>
            <a:rPr lang="lt-LT" sz="3000" kern="1200" dirty="0" smtClean="0"/>
            <a:t> </a:t>
          </a:r>
          <a:r>
            <a:rPr lang="lt-LT" sz="3000" kern="1200" dirty="0" err="1" smtClean="0"/>
            <a:t>Framework</a:t>
          </a:r>
          <a:endParaRPr lang="lt-LT" sz="3000" kern="1200" dirty="0"/>
        </a:p>
      </dsp:txBody>
      <dsp:txXfrm>
        <a:off x="366665" y="197003"/>
        <a:ext cx="2628885" cy="2077257"/>
      </dsp:txXfrm>
    </dsp:sp>
    <dsp:sp modelId="{ED811463-DA0B-4AEB-9ACA-AE03937FAC18}">
      <dsp:nvSpPr>
        <dsp:cNvPr id="0" name=""/>
        <dsp:cNvSpPr/>
      </dsp:nvSpPr>
      <dsp:spPr>
        <a:xfrm rot="16320813">
          <a:off x="5452443" y="2210850"/>
          <a:ext cx="761983" cy="827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631805-7A1E-4E76-ADAC-2D77AAFCF5CB}">
      <dsp:nvSpPr>
        <dsp:cNvPr id="0" name=""/>
        <dsp:cNvSpPr/>
      </dsp:nvSpPr>
      <dsp:spPr>
        <a:xfrm>
          <a:off x="4505011" y="16"/>
          <a:ext cx="2758137" cy="2206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GB" sz="3000" kern="1200" dirty="0"/>
            <a:t>European subject </a:t>
          </a:r>
          <a:r>
            <a:rPr lang="en-GB" sz="3000" kern="1200" dirty="0" smtClean="0"/>
            <a:t>requirements</a:t>
          </a:r>
          <a:r>
            <a:rPr lang="lt-LT" sz="3000" kern="1200" dirty="0" smtClean="0"/>
            <a:t>/</a:t>
          </a:r>
          <a:br>
            <a:rPr lang="lt-LT" sz="3000" kern="1200" dirty="0" smtClean="0"/>
          </a:br>
          <a:r>
            <a:rPr lang="lt-LT" sz="3000" kern="1200" dirty="0" err="1" smtClean="0"/>
            <a:t>directives</a:t>
          </a:r>
          <a:endParaRPr lang="lt-LT" sz="3000" kern="1200" dirty="0"/>
        </a:p>
      </dsp:txBody>
      <dsp:txXfrm>
        <a:off x="4569637" y="64642"/>
        <a:ext cx="2628885" cy="2077257"/>
      </dsp:txXfrm>
    </dsp:sp>
    <dsp:sp modelId="{8CF9DB27-9B7B-4F77-9DE0-013B16E72AC4}">
      <dsp:nvSpPr>
        <dsp:cNvPr id="0" name=""/>
        <dsp:cNvSpPr/>
      </dsp:nvSpPr>
      <dsp:spPr>
        <a:xfrm rot="20700000">
          <a:off x="7154979" y="3461568"/>
          <a:ext cx="810550" cy="8274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6971B6-6452-4949-A5C8-9A5C8A4C1E83}">
      <dsp:nvSpPr>
        <dsp:cNvPr id="0" name=""/>
        <dsp:cNvSpPr/>
      </dsp:nvSpPr>
      <dsp:spPr>
        <a:xfrm>
          <a:off x="7996627" y="2421166"/>
          <a:ext cx="2758137" cy="22065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lt-LT" sz="3000" kern="1200" dirty="0" err="1" smtClean="0"/>
            <a:t>National</a:t>
          </a:r>
          <a:r>
            <a:rPr lang="lt-LT" sz="3000" kern="1200" dirty="0" smtClean="0"/>
            <a:t> </a:t>
          </a:r>
          <a:r>
            <a:rPr lang="lt-LT" sz="3000" kern="1200" dirty="0" err="1" smtClean="0"/>
            <a:t>Study</a:t>
          </a:r>
          <a:r>
            <a:rPr lang="lt-LT" sz="3000" kern="1200" dirty="0" smtClean="0"/>
            <a:t> </a:t>
          </a:r>
          <a:r>
            <a:rPr lang="lt-LT" sz="3000" kern="1200" dirty="0" err="1" smtClean="0"/>
            <a:t>Field</a:t>
          </a:r>
          <a:r>
            <a:rPr lang="lt-LT" sz="3000" kern="1200" dirty="0" smtClean="0"/>
            <a:t> </a:t>
          </a:r>
          <a:r>
            <a:rPr lang="lt-LT" sz="3000" kern="1200" dirty="0" err="1" smtClean="0"/>
            <a:t>Descriptors</a:t>
          </a:r>
          <a:endParaRPr lang="lt-LT" sz="3000" kern="1200" dirty="0"/>
        </a:p>
      </dsp:txBody>
      <dsp:txXfrm>
        <a:off x="8061253" y="2485792"/>
        <a:ext cx="2628885" cy="207725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53657-8633-4382-A7FE-DEE9EA7FCC62}" type="datetimeFigureOut">
              <a:rPr lang="en-GB" smtClean="0"/>
              <a:t>05/02/2019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9B8AB-4976-4180-AC12-BADC5A7AA930}" type="slidenum">
              <a:rPr lang="en-GB" smtClean="0"/>
              <a:t>‹#›</a:t>
            </a:fld>
            <a:endParaRPr lang="en-GB"/>
          </a:p>
        </p:txBody>
      </p:sp>
    </p:spTree>
    <p:extLst>
      <p:ext uri="{BB962C8B-B14F-4D97-AF65-F5344CB8AC3E}">
        <p14:creationId xmlns:p14="http://schemas.microsoft.com/office/powerpoint/2010/main" val="3409481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A9B8AB-4976-4180-AC12-BADC5A7AA930}" type="slidenum">
              <a:rPr lang="en-GB" smtClean="0"/>
              <a:t>1</a:t>
            </a:fld>
            <a:endParaRPr lang="en-GB"/>
          </a:p>
        </p:txBody>
      </p:sp>
    </p:spTree>
    <p:extLst>
      <p:ext uri="{BB962C8B-B14F-4D97-AF65-F5344CB8AC3E}">
        <p14:creationId xmlns:p14="http://schemas.microsoft.com/office/powerpoint/2010/main" val="399754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lt-LT" altLang="en-US" sz="1200" b="1" i="0" baseline="0" dirty="0" smtClean="0">
                <a:latin typeface="Candara" pitchFamily="34" charset="0"/>
              </a:rPr>
              <a:t>T</a:t>
            </a:r>
            <a:r>
              <a:rPr lang="en-US" altLang="en-US" sz="1200" b="1" i="0" baseline="0" dirty="0" smtClean="0">
                <a:latin typeface="Candara" pitchFamily="34" charset="0"/>
              </a:rPr>
              <a:t>he main aims of external quality </a:t>
            </a:r>
            <a:r>
              <a:rPr lang="en-US" altLang="en-US" sz="1200" b="1" i="0" baseline="0" smtClean="0">
                <a:latin typeface="Candara" pitchFamily="34" charset="0"/>
              </a:rPr>
              <a:t>evaluation </a:t>
            </a:r>
            <a:r>
              <a:rPr lang="en-US" altLang="en-US" sz="1200" b="0" i="0" baseline="0" smtClean="0">
                <a:latin typeface="Candara" pitchFamily="34" charset="0"/>
              </a:rPr>
              <a:t>are</a:t>
            </a:r>
            <a:r>
              <a:rPr lang="en-US" altLang="en-US" sz="1200" b="0" i="0" baseline="0" dirty="0" smtClean="0">
                <a:latin typeface="Candara"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b="0" dirty="0" smtClean="0">
              <a:latin typeface="Candara"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i="1" dirty="0" smtClean="0">
                <a:latin typeface="Candara" pitchFamily="34" charset="0"/>
              </a:rPr>
              <a:t>To help Higher Education Institution to identify strengths and weaknesses of the programme;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i="1" dirty="0" smtClean="0">
                <a:latin typeface="Candara" pitchFamily="34" charset="0"/>
              </a:rPr>
              <a:t>To provide information to the public about quality of study programmes at Higher Education Institutions.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b="0" i="0" dirty="0" smtClean="0">
              <a:latin typeface="Candar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b="1" i="1" dirty="0" smtClean="0">
              <a:latin typeface="Candara"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b="1" i="1" dirty="0" smtClean="0">
              <a:latin typeface="Candara" pitchFamily="34" charset="0"/>
            </a:endParaRPr>
          </a:p>
        </p:txBody>
      </p:sp>
      <p:sp>
        <p:nvSpPr>
          <p:cNvPr id="4" name="Skaidrės numerio vietos rezervavimo ženklas 3"/>
          <p:cNvSpPr>
            <a:spLocks noGrp="1"/>
          </p:cNvSpPr>
          <p:nvPr>
            <p:ph type="sldNum" sz="quarter" idx="10"/>
          </p:nvPr>
        </p:nvSpPr>
        <p:spPr/>
        <p:txBody>
          <a:bodyPr/>
          <a:lstStyle/>
          <a:p>
            <a:fld id="{598DC3D4-E9A3-4D0C-939D-877CFC4C182B}" type="slidenum">
              <a:rPr lang="lt-LT" smtClean="0"/>
              <a:t>2</a:t>
            </a:fld>
            <a:endParaRPr lang="lt-LT"/>
          </a:p>
        </p:txBody>
      </p:sp>
    </p:spTree>
    <p:extLst>
      <p:ext uri="{BB962C8B-B14F-4D97-AF65-F5344CB8AC3E}">
        <p14:creationId xmlns:p14="http://schemas.microsoft.com/office/powerpoint/2010/main" val="38135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programme evaluation is negative, such programme is not accredited and the plan for immediate actions shall be prepared by the institution, however admission of new students is forbidden.  </a:t>
            </a: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lt-LT" dirty="0" smtClean="0"/>
          </a:p>
          <a:p>
            <a:endParaRPr lang="lt-LT" dirty="0"/>
          </a:p>
        </p:txBody>
      </p:sp>
      <p:sp>
        <p:nvSpPr>
          <p:cNvPr id="4" name="Skaidrės numerio vietos rezervavimo ženklas 3"/>
          <p:cNvSpPr>
            <a:spLocks noGrp="1"/>
          </p:cNvSpPr>
          <p:nvPr>
            <p:ph type="sldNum" sz="quarter" idx="10"/>
          </p:nvPr>
        </p:nvSpPr>
        <p:spPr/>
        <p:txBody>
          <a:bodyPr/>
          <a:lstStyle/>
          <a:p>
            <a:fld id="{598DC3D4-E9A3-4D0C-939D-877CFC4C182B}" type="slidenum">
              <a:rPr lang="lt-LT" smtClean="0"/>
              <a:t>3</a:t>
            </a:fld>
            <a:endParaRPr lang="lt-LT"/>
          </a:p>
        </p:txBody>
      </p:sp>
    </p:spTree>
    <p:extLst>
      <p:ext uri="{BB962C8B-B14F-4D97-AF65-F5344CB8AC3E}">
        <p14:creationId xmlns:p14="http://schemas.microsoft.com/office/powerpoint/2010/main" val="1606528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lt-LT" dirty="0" smtClean="0">
                <a:latin typeface="Arial" pitchFamily="34" charset="0"/>
                <a:cs typeface="Arial" pitchFamily="34" charset="0"/>
              </a:rPr>
              <a:t>Evaluation of study programmes consists of several different</a:t>
            </a:r>
            <a:r>
              <a:rPr lang="en-US" altLang="lt-LT" baseline="0" dirty="0" smtClean="0">
                <a:latin typeface="Arial" pitchFamily="34" charset="0"/>
                <a:cs typeface="Arial" pitchFamily="34" charset="0"/>
              </a:rPr>
              <a:t> stages and usually it takes around 6 months. </a:t>
            </a:r>
            <a:endParaRPr lang="lt-LT" altLang="lt-LT"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lt-LT" baseline="0" dirty="0" smtClean="0">
              <a:latin typeface="Arial" pitchFamily="34" charset="0"/>
              <a:cs typeface="Arial" pitchFamily="34" charset="0"/>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598DC3D4-E9A3-4D0C-939D-877CFC4C182B}" type="slidenum">
              <a:rPr lang="lt-LT" smtClean="0"/>
              <a:t>4</a:t>
            </a:fld>
            <a:endParaRPr lang="lt-LT"/>
          </a:p>
        </p:txBody>
      </p:sp>
    </p:spTree>
    <p:extLst>
      <p:ext uri="{BB962C8B-B14F-4D97-AF65-F5344CB8AC3E}">
        <p14:creationId xmlns:p14="http://schemas.microsoft.com/office/powerpoint/2010/main" val="374961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94A9B8AB-4976-4180-AC12-BADC5A7AA930}" type="slidenum">
              <a:rPr lang="en-GB" smtClean="0"/>
              <a:t>5</a:t>
            </a:fld>
            <a:endParaRPr lang="en-GB"/>
          </a:p>
        </p:txBody>
      </p:sp>
    </p:spTree>
    <p:extLst>
      <p:ext uri="{BB962C8B-B14F-4D97-AF65-F5344CB8AC3E}">
        <p14:creationId xmlns:p14="http://schemas.microsoft.com/office/powerpoint/2010/main" val="169305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smtClean="0"/>
              <a:t>In the period of 2010 and 2018 our Centre performed more than</a:t>
            </a:r>
            <a:r>
              <a:rPr lang="en-US" baseline="0" dirty="0" smtClean="0"/>
              <a:t> </a:t>
            </a:r>
            <a:r>
              <a:rPr lang="en-US" b="1" baseline="0" dirty="0" smtClean="0">
                <a:solidFill>
                  <a:srgbClr val="FF0000"/>
                </a:solidFill>
              </a:rPr>
              <a:t>1600</a:t>
            </a:r>
            <a:r>
              <a:rPr lang="en-US" baseline="0" dirty="0" smtClean="0"/>
              <a:t> SP and you can see the results of these evaluations. </a:t>
            </a:r>
            <a:endParaRPr lang="lt-LT" baseline="0" dirty="0" smtClean="0"/>
          </a:p>
          <a:p>
            <a:endParaRPr lang="lt-LT" baseline="0" dirty="0" smtClean="0"/>
          </a:p>
          <a:p>
            <a:r>
              <a:rPr lang="lt-LT" baseline="0" dirty="0" err="1" smtClean="0"/>
              <a:t>In</a:t>
            </a:r>
            <a:r>
              <a:rPr lang="lt-LT" baseline="0" dirty="0" smtClean="0"/>
              <a:t> </a:t>
            </a:r>
            <a:r>
              <a:rPr lang="lt-LT" baseline="0" dirty="0" err="1" smtClean="0"/>
              <a:t>this</a:t>
            </a:r>
            <a:r>
              <a:rPr lang="lt-LT" baseline="0" dirty="0" smtClean="0"/>
              <a:t> </a:t>
            </a:r>
            <a:r>
              <a:rPr lang="lt-LT" baseline="0" dirty="0" err="1" smtClean="0"/>
              <a:t>chart</a:t>
            </a:r>
            <a:r>
              <a:rPr lang="lt-LT" baseline="0" dirty="0" smtClean="0"/>
              <a:t> </a:t>
            </a:r>
            <a:r>
              <a:rPr lang="lt-LT" baseline="0" dirty="0" err="1" smtClean="0"/>
              <a:t>there</a:t>
            </a:r>
            <a:r>
              <a:rPr lang="lt-LT" baseline="0" dirty="0" smtClean="0"/>
              <a:t> </a:t>
            </a:r>
            <a:r>
              <a:rPr lang="lt-LT" baseline="0" dirty="0" err="1" smtClean="0"/>
              <a:t>is</a:t>
            </a:r>
            <a:r>
              <a:rPr lang="lt-LT" baseline="0" dirty="0" smtClean="0"/>
              <a:t> </a:t>
            </a:r>
            <a:r>
              <a:rPr lang="lt-LT" baseline="0" dirty="0" err="1" smtClean="0"/>
              <a:t>no</a:t>
            </a:r>
            <a:r>
              <a:rPr lang="lt-LT" baseline="0" dirty="0" smtClean="0"/>
              <a:t> data </a:t>
            </a:r>
            <a:r>
              <a:rPr lang="lt-LT" baseline="0" dirty="0" err="1" smtClean="0"/>
              <a:t>of</a:t>
            </a:r>
            <a:r>
              <a:rPr lang="lt-LT" baseline="0" dirty="0" smtClean="0"/>
              <a:t> 2018 </a:t>
            </a:r>
            <a:r>
              <a:rPr lang="lt-LT" baseline="0" dirty="0" err="1" smtClean="0"/>
              <a:t>because</a:t>
            </a:r>
            <a:r>
              <a:rPr lang="lt-LT" baseline="0" dirty="0" smtClean="0"/>
              <a:t> </a:t>
            </a:r>
            <a:r>
              <a:rPr lang="lt-LT" baseline="0" dirty="0" err="1" smtClean="0"/>
              <a:t>of</a:t>
            </a:r>
            <a:r>
              <a:rPr lang="lt-LT" baseline="0" dirty="0" smtClean="0"/>
              <a:t> </a:t>
            </a:r>
            <a:r>
              <a:rPr lang="lt-LT" baseline="0" dirty="0" err="1" smtClean="0"/>
              <a:t>changes</a:t>
            </a:r>
            <a:r>
              <a:rPr lang="lt-LT" baseline="0" dirty="0" smtClean="0"/>
              <a:t> </a:t>
            </a:r>
            <a:r>
              <a:rPr lang="lt-LT" baseline="0" dirty="0" err="1" smtClean="0"/>
              <a:t>in</a:t>
            </a:r>
            <a:r>
              <a:rPr lang="lt-LT" baseline="0" dirty="0" smtClean="0"/>
              <a:t> </a:t>
            </a:r>
            <a:r>
              <a:rPr lang="lt-LT" baseline="0" dirty="0" err="1" smtClean="0"/>
              <a:t>the</a:t>
            </a:r>
            <a:r>
              <a:rPr lang="lt-LT" baseline="0" dirty="0" smtClean="0"/>
              <a:t> </a:t>
            </a:r>
            <a:r>
              <a:rPr lang="lt-LT" baseline="0" dirty="0" err="1" smtClean="0"/>
              <a:t>legislation</a:t>
            </a:r>
            <a:r>
              <a:rPr lang="lt-LT" baseline="0" dirty="0" smtClean="0"/>
              <a:t> </a:t>
            </a:r>
            <a:r>
              <a:rPr lang="lt-LT" baseline="0" dirty="0" err="1" smtClean="0"/>
              <a:t>last</a:t>
            </a:r>
            <a:r>
              <a:rPr lang="lt-LT" baseline="0" dirty="0" smtClean="0"/>
              <a:t> </a:t>
            </a:r>
            <a:r>
              <a:rPr lang="lt-LT" baseline="0" dirty="0" err="1" smtClean="0"/>
              <a:t>year</a:t>
            </a:r>
            <a:r>
              <a:rPr lang="lt-LT" baseline="0" dirty="0" smtClean="0"/>
              <a:t> </a:t>
            </a:r>
            <a:r>
              <a:rPr lang="lt-LT" baseline="0" dirty="0" err="1" smtClean="0"/>
              <a:t>our</a:t>
            </a:r>
            <a:r>
              <a:rPr lang="lt-LT" baseline="0" dirty="0" smtClean="0"/>
              <a:t> </a:t>
            </a:r>
            <a:r>
              <a:rPr lang="lt-LT" baseline="0" dirty="0" err="1" smtClean="0"/>
              <a:t>Center</a:t>
            </a:r>
            <a:r>
              <a:rPr lang="lt-LT" baseline="0" dirty="0" smtClean="0"/>
              <a:t> </a:t>
            </a:r>
            <a:r>
              <a:rPr lang="lt-LT" baseline="0" dirty="0" err="1" smtClean="0"/>
              <a:t>did</a:t>
            </a:r>
            <a:r>
              <a:rPr lang="lt-LT" baseline="0" dirty="0" smtClean="0"/>
              <a:t> </a:t>
            </a:r>
            <a:r>
              <a:rPr lang="lt-LT" baseline="0" dirty="0" err="1" smtClean="0"/>
              <a:t>not</a:t>
            </a:r>
            <a:r>
              <a:rPr lang="lt-LT" baseline="0" dirty="0" smtClean="0"/>
              <a:t> </a:t>
            </a:r>
            <a:r>
              <a:rPr lang="lt-LT" baseline="0" dirty="0" err="1" smtClean="0"/>
              <a:t>evaluate</a:t>
            </a:r>
            <a:r>
              <a:rPr lang="lt-LT" baseline="0" dirty="0" smtClean="0"/>
              <a:t> </a:t>
            </a:r>
            <a:r>
              <a:rPr lang="lt-LT" baseline="0" dirty="0" err="1" smtClean="0"/>
              <a:t>any</a:t>
            </a:r>
            <a:r>
              <a:rPr lang="lt-LT" baseline="0" dirty="0" smtClean="0"/>
              <a:t> </a:t>
            </a:r>
            <a:r>
              <a:rPr lang="lt-LT" baseline="0" dirty="0" err="1" smtClean="0"/>
              <a:t>operating</a:t>
            </a:r>
            <a:r>
              <a:rPr lang="lt-LT" baseline="0" dirty="0" smtClean="0"/>
              <a:t> </a:t>
            </a:r>
            <a:r>
              <a:rPr lang="lt-LT" baseline="0" dirty="0" err="1" smtClean="0"/>
              <a:t>study</a:t>
            </a:r>
            <a:r>
              <a:rPr lang="lt-LT" baseline="0" dirty="0" smtClean="0"/>
              <a:t> programmes.</a:t>
            </a:r>
            <a:endParaRPr lang="en-US" baseline="0" dirty="0" smtClean="0"/>
          </a:p>
          <a:p>
            <a:endParaRPr lang="en-US" baseline="0" dirty="0" smtClean="0"/>
          </a:p>
          <a:p>
            <a:r>
              <a:rPr lang="en-US" sz="1200" kern="1200" dirty="0" smtClean="0">
                <a:solidFill>
                  <a:schemeClr val="tx1"/>
                </a:solidFill>
                <a:effectLst/>
                <a:latin typeface="+mn-lt"/>
                <a:ea typeface="+mn-ea"/>
                <a:cs typeface="+mn-cs"/>
              </a:rPr>
              <a:t>According to the last year evaluation results, the most often negative evaluation</a:t>
            </a:r>
            <a:r>
              <a:rPr lang="en-US" sz="1200" kern="1200" baseline="0" dirty="0" smtClean="0">
                <a:solidFill>
                  <a:schemeClr val="tx1"/>
                </a:solidFill>
                <a:effectLst/>
                <a:latin typeface="+mn-lt"/>
                <a:ea typeface="+mn-ea"/>
                <a:cs typeface="+mn-cs"/>
              </a:rPr>
              <a:t> areas were curriculum design, teaching staff and programme management.</a:t>
            </a:r>
            <a:endParaRPr lang="en-US" sz="1200" kern="1200" dirty="0" smtClean="0">
              <a:solidFill>
                <a:schemeClr val="tx1"/>
              </a:solidFill>
              <a:effectLst/>
              <a:latin typeface="+mn-lt"/>
              <a:ea typeface="+mn-ea"/>
              <a:cs typeface="+mn-cs"/>
            </a:endParaRPr>
          </a:p>
          <a:p>
            <a:endParaRPr lang="lt-LT" dirty="0"/>
          </a:p>
        </p:txBody>
      </p:sp>
      <p:sp>
        <p:nvSpPr>
          <p:cNvPr id="4" name="Skaidrės numerio vietos rezervavimo ženklas 3"/>
          <p:cNvSpPr>
            <a:spLocks noGrp="1"/>
          </p:cNvSpPr>
          <p:nvPr>
            <p:ph type="sldNum" sz="quarter" idx="10"/>
          </p:nvPr>
        </p:nvSpPr>
        <p:spPr/>
        <p:txBody>
          <a:bodyPr/>
          <a:lstStyle/>
          <a:p>
            <a:fld id="{598DC3D4-E9A3-4D0C-939D-877CFC4C182B}" type="slidenum">
              <a:rPr lang="lt-LT" smtClean="0"/>
              <a:t>6</a:t>
            </a:fld>
            <a:endParaRPr lang="lt-LT"/>
          </a:p>
        </p:txBody>
      </p:sp>
    </p:spTree>
    <p:extLst>
      <p:ext uri="{BB962C8B-B14F-4D97-AF65-F5344CB8AC3E}">
        <p14:creationId xmlns:p14="http://schemas.microsoft.com/office/powerpoint/2010/main" val="411054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sz="1200" kern="1200" dirty="0" smtClean="0">
                <a:solidFill>
                  <a:schemeClr val="tx1"/>
                </a:solidFill>
                <a:effectLst/>
                <a:latin typeface="+mn-lt"/>
                <a:ea typeface="+mn-ea"/>
                <a:cs typeface="+mn-cs"/>
              </a:rPr>
              <a:t>Why where is a need to change existing system?</a:t>
            </a:r>
          </a:p>
          <a:p>
            <a:endParaRPr lang="lt-L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Study programme evaluation does not show the systematic view of all studies in Lithuania. We often heard from our experts saying that they need wider, more systematic context in order to evaluate SP and this can be assured only by taking into account all existing study programmes at once. </a:t>
            </a:r>
          </a:p>
          <a:p>
            <a:endParaRPr lang="lt-L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also faced with difficulties in organizing so many evaluations every year. Every single year our Centre evaluate and make decisions on more than 200 SP (let alone about new study programmes and Institutional evaluations). This is quite a huge workload and at the same time it costs quite a lot.</a:t>
            </a:r>
          </a:p>
          <a:p>
            <a:endParaRPr lang="lt-L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Taking into account these reasons, it was decided to transit from separate SP evaluation to study field evaluation.</a:t>
            </a:r>
            <a:endParaRPr lang="lt-L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we are planning to perform </a:t>
            </a:r>
            <a:r>
              <a:rPr lang="en-US" sz="1200" b="1" kern="1200" dirty="0" smtClean="0">
                <a:solidFill>
                  <a:schemeClr val="tx1"/>
                </a:solidFill>
                <a:effectLst/>
                <a:latin typeface="+mn-lt"/>
                <a:ea typeface="+mn-ea"/>
                <a:cs typeface="+mn-cs"/>
              </a:rPr>
              <a:t>study field evaluations</a:t>
            </a:r>
            <a:r>
              <a:rPr lang="en-US" sz="1200" kern="1200" dirty="0" smtClean="0">
                <a:solidFill>
                  <a:schemeClr val="tx1"/>
                </a:solidFill>
                <a:effectLst/>
                <a:latin typeface="+mn-lt"/>
                <a:ea typeface="+mn-ea"/>
                <a:cs typeface="+mn-cs"/>
              </a:rPr>
              <a:t> (it means that all study programmes belonging to the same study field, e.g. all mathematic SP, will be evaluated together in all HEI). Before starting external evaluation we are planning to assess certain indicators (like science level in the field and the requirements for the teaching staff) but this will be applicable since 2023 as there is a need a period to collect all the data. The information and data of these indicators will be taken from various registers and state databases. </a:t>
            </a:r>
          </a:p>
          <a:p>
            <a:endParaRPr lang="lt-LT" sz="12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this new model there is more attention to follow-up activities given than in the previous one. At follow-up stage, the higher education institution is the main player responsible for eliminating of any shortcomings established during the external evaluation of study programmes, and implementation of improving measures and their publicity. These elements of follow-up activities can be found in the former model as well but now we are more concentrated to monitoring of the evaluation results. It means that every year our Centre is going to monitor various criteria and if there are signs of any deviation from the set lines, unplanned evaluation can be initiated. </a:t>
            </a:r>
            <a:endParaRPr lang="lt-LT" sz="1200" kern="1200" dirty="0" smtClean="0">
              <a:solidFill>
                <a:schemeClr val="tx1"/>
              </a:solidFill>
              <a:effectLst/>
              <a:latin typeface="+mn-lt"/>
              <a:ea typeface="+mn-ea"/>
              <a:cs typeface="+mn-cs"/>
            </a:endParaRPr>
          </a:p>
          <a:p>
            <a:endParaRPr lang="en-US" dirty="0" smtClean="0"/>
          </a:p>
          <a:p>
            <a:r>
              <a:rPr lang="en-US" dirty="0" smtClean="0"/>
              <a:t>Talking about evaluation areas, in this new model,</a:t>
            </a:r>
            <a:r>
              <a:rPr lang="en-US" baseline="0" dirty="0" smtClean="0"/>
              <a:t> were are going more or less the same. Experts will analyze and evaluate:</a:t>
            </a:r>
          </a:p>
          <a:p>
            <a:endParaRPr lang="en-US" dirty="0" smtClean="0"/>
          </a:p>
          <a:p>
            <a:pPr rtl="0" eaLnBrk="0" fontAlgn="base" latinLnBrk="0" hangingPunct="0"/>
            <a:r>
              <a:rPr lang="en-GB" sz="1200" b="1" i="0" u="none" strike="noStrike" kern="1200" dirty="0" smtClean="0">
                <a:solidFill>
                  <a:schemeClr val="tx1"/>
                </a:solidFill>
                <a:effectLst/>
                <a:latin typeface="+mn-lt"/>
                <a:ea typeface="+mn-ea"/>
                <a:cs typeface="+mn-cs"/>
              </a:rPr>
              <a:t>Evaluation area</a:t>
            </a:r>
            <a:endParaRPr lang="lt-LT" sz="1200" b="0" i="0" u="none" strike="noStrike" kern="1200" dirty="0" smtClean="0">
              <a:solidFill>
                <a:schemeClr val="tx1"/>
              </a:solidFill>
              <a:effectLst/>
              <a:latin typeface="+mn-lt"/>
              <a:ea typeface="+mn-ea"/>
              <a:cs typeface="+mn-cs"/>
            </a:endParaRPr>
          </a:p>
          <a:p>
            <a:pPr rtl="0" eaLnBrk="0" fontAlgn="base" latinLnBrk="0" hangingPunct="0"/>
            <a:r>
              <a:rPr lang="en-GB" sz="1200" b="0" i="0" u="none" strike="noStrike" kern="1200" baseline="0" dirty="0" smtClean="0">
                <a:solidFill>
                  <a:schemeClr val="tx1"/>
                </a:solidFill>
                <a:effectLst/>
                <a:latin typeface="+mn-lt"/>
                <a:ea typeface="+mn-ea"/>
                <a:cs typeface="+mn-cs"/>
              </a:rPr>
              <a:t>Studies</a:t>
            </a:r>
            <a:r>
              <a:rPr lang="lt-LT" sz="1200" b="0" i="0" u="none" strike="noStrike" kern="1200" baseline="0" dirty="0" smtClean="0">
                <a:solidFill>
                  <a:schemeClr val="tx1"/>
                </a:solidFill>
                <a:effectLst/>
                <a:latin typeface="+mn-lt"/>
                <a:ea typeface="+mn-ea"/>
                <a:cs typeface="+mn-cs"/>
              </a:rPr>
              <a:t> </a:t>
            </a:r>
            <a:r>
              <a:rPr lang="en-GB" sz="1200" b="0" i="0" u="none" strike="noStrike" kern="1200" baseline="0" dirty="0" smtClean="0">
                <a:solidFill>
                  <a:schemeClr val="tx1"/>
                </a:solidFill>
                <a:effectLst/>
                <a:latin typeface="+mn-lt"/>
                <a:ea typeface="+mn-ea"/>
                <a:cs typeface="+mn-cs"/>
              </a:rPr>
              <a:t>outcome, results and structure</a:t>
            </a:r>
            <a:endParaRPr lang="lt-LT" sz="1200" b="0" i="0" u="none" strike="noStrike" kern="1200" dirty="0" smtClean="0">
              <a:solidFill>
                <a:schemeClr val="tx1"/>
              </a:solidFill>
              <a:effectLst/>
              <a:latin typeface="+mn-lt"/>
              <a:ea typeface="+mn-ea"/>
              <a:cs typeface="+mn-cs"/>
            </a:endParaRPr>
          </a:p>
          <a:p>
            <a:pPr rtl="0" eaLnBrk="0" fontAlgn="base" latinLnBrk="0" hangingPunct="0"/>
            <a:r>
              <a:rPr lang="en-GB" sz="1200" b="0" i="0" u="none" strike="noStrike" kern="1200" baseline="0" dirty="0" smtClean="0">
                <a:solidFill>
                  <a:schemeClr val="tx1"/>
                </a:solidFill>
                <a:effectLst/>
                <a:latin typeface="+mn-lt"/>
                <a:ea typeface="+mn-ea"/>
                <a:cs typeface="+mn-cs"/>
              </a:rPr>
              <a:t>Students‘ admission and support</a:t>
            </a:r>
            <a:endParaRPr lang="lt-LT" sz="1200" b="0" i="0" u="none" strike="noStrike" kern="1200" dirty="0" smtClean="0">
              <a:solidFill>
                <a:schemeClr val="tx1"/>
              </a:solidFill>
              <a:effectLst/>
              <a:latin typeface="+mn-lt"/>
              <a:ea typeface="+mn-ea"/>
              <a:cs typeface="+mn-cs"/>
            </a:endParaRPr>
          </a:p>
          <a:p>
            <a:pPr rtl="0" eaLnBrk="0" fontAlgn="base" latinLnBrk="0" hangingPunct="0"/>
            <a:r>
              <a:rPr lang="en-GB" sz="1200" b="0" i="0" u="none" strike="noStrike" kern="1200" baseline="0" dirty="0" smtClean="0">
                <a:solidFill>
                  <a:schemeClr val="tx1"/>
                </a:solidFill>
                <a:effectLst/>
                <a:latin typeface="+mn-lt"/>
                <a:ea typeface="+mn-ea"/>
                <a:cs typeface="+mn-cs"/>
              </a:rPr>
              <a:t>Study achievements and graduates employment</a:t>
            </a:r>
            <a:endParaRPr lang="lt-LT" sz="1200" b="0" i="0" u="none" strike="noStrike" kern="1200" dirty="0" smtClean="0">
              <a:solidFill>
                <a:schemeClr val="tx1"/>
              </a:solidFill>
              <a:effectLst/>
              <a:latin typeface="+mn-lt"/>
              <a:ea typeface="+mn-ea"/>
              <a:cs typeface="+mn-cs"/>
            </a:endParaRPr>
          </a:p>
          <a:p>
            <a:pPr rtl="0" eaLnBrk="0" fontAlgn="base" latinLnBrk="0" hangingPunct="0"/>
            <a:r>
              <a:rPr lang="en-GB" sz="1200" b="0" i="0" u="none" strike="noStrike" kern="1200" baseline="0" dirty="0" smtClean="0">
                <a:solidFill>
                  <a:schemeClr val="tx1"/>
                </a:solidFill>
                <a:effectLst/>
                <a:latin typeface="+mn-lt"/>
                <a:ea typeface="+mn-ea"/>
                <a:cs typeface="+mn-cs"/>
              </a:rPr>
              <a:t>Didactic activities of teachers</a:t>
            </a:r>
            <a:endParaRPr lang="lt-LT" sz="1200" b="0" i="0" u="none" strike="noStrike" kern="1200" dirty="0" smtClean="0">
              <a:solidFill>
                <a:schemeClr val="tx1"/>
              </a:solidFill>
              <a:effectLst/>
              <a:latin typeface="+mn-lt"/>
              <a:ea typeface="+mn-ea"/>
              <a:cs typeface="+mn-cs"/>
            </a:endParaRPr>
          </a:p>
          <a:p>
            <a:pPr rtl="0" eaLnBrk="0" fontAlgn="base" latinLnBrk="0" hangingPunct="0"/>
            <a:r>
              <a:rPr lang="en-GB" sz="1200" b="0" i="0" u="none" strike="noStrike" kern="1200" baseline="0" dirty="0" smtClean="0">
                <a:solidFill>
                  <a:schemeClr val="tx1"/>
                </a:solidFill>
                <a:effectLst/>
                <a:latin typeface="+mn-lt"/>
                <a:ea typeface="+mn-ea"/>
                <a:cs typeface="+mn-cs"/>
              </a:rPr>
              <a:t>Material resources of studies</a:t>
            </a:r>
            <a:endParaRPr lang="lt-LT" sz="1200" b="0" i="0" u="none" strike="noStrike" kern="1200" dirty="0" smtClean="0">
              <a:solidFill>
                <a:schemeClr val="tx1"/>
              </a:solidFill>
              <a:effectLst/>
              <a:latin typeface="+mn-lt"/>
              <a:ea typeface="+mn-ea"/>
              <a:cs typeface="+mn-cs"/>
            </a:endParaRPr>
          </a:p>
          <a:p>
            <a:pPr rtl="0" eaLnBrk="0" fontAlgn="base" latinLnBrk="0" hangingPunct="0"/>
            <a:r>
              <a:rPr lang="en-GB" sz="1200" b="0" i="0" u="none" strike="noStrike" kern="1200" baseline="0" dirty="0" smtClean="0">
                <a:solidFill>
                  <a:schemeClr val="tx1"/>
                </a:solidFill>
                <a:effectLst/>
                <a:latin typeface="+mn-lt"/>
                <a:ea typeface="+mn-ea"/>
                <a:cs typeface="+mn-cs"/>
              </a:rPr>
              <a:t>Internal evaluation, development and publicity of studies</a:t>
            </a:r>
            <a:endParaRPr lang="lt-LT" sz="1200" b="0" i="0" u="none" strike="noStrike" kern="1200" dirty="0" smtClean="0">
              <a:solidFill>
                <a:schemeClr val="tx1"/>
              </a:solidFill>
              <a:effectLst/>
              <a:latin typeface="+mn-lt"/>
              <a:ea typeface="+mn-ea"/>
              <a:cs typeface="+mn-cs"/>
            </a:endParaRPr>
          </a:p>
          <a:p>
            <a:endParaRPr lang="lt-LT" dirty="0"/>
          </a:p>
        </p:txBody>
      </p:sp>
      <p:sp>
        <p:nvSpPr>
          <p:cNvPr id="4" name="Skaidrės numerio vietos rezervavimo ženklas 3"/>
          <p:cNvSpPr>
            <a:spLocks noGrp="1"/>
          </p:cNvSpPr>
          <p:nvPr>
            <p:ph type="sldNum" sz="quarter" idx="10"/>
          </p:nvPr>
        </p:nvSpPr>
        <p:spPr/>
        <p:txBody>
          <a:bodyPr/>
          <a:lstStyle/>
          <a:p>
            <a:fld id="{598DC3D4-E9A3-4D0C-939D-877CFC4C182B}" type="slidenum">
              <a:rPr lang="lt-LT" smtClean="0"/>
              <a:t>7</a:t>
            </a:fld>
            <a:endParaRPr lang="lt-LT"/>
          </a:p>
        </p:txBody>
      </p:sp>
    </p:spTree>
    <p:extLst>
      <p:ext uri="{BB962C8B-B14F-4D97-AF65-F5344CB8AC3E}">
        <p14:creationId xmlns:p14="http://schemas.microsoft.com/office/powerpoint/2010/main" val="107867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4943" y="1057048"/>
            <a:ext cx="8623663" cy="2387600"/>
          </a:xfrm>
        </p:spPr>
        <p:txBody>
          <a:bodyPr anchor="b">
            <a:normAutofit/>
          </a:bodyPr>
          <a:lstStyle>
            <a:lvl1pPr algn="ctr">
              <a:defRPr sz="6000"/>
            </a:lvl1pPr>
          </a:lstStyle>
          <a:p>
            <a:r>
              <a:rPr lang="en-US"/>
              <a:t>Click to edit Master title style</a:t>
            </a:r>
          </a:p>
        </p:txBody>
      </p:sp>
      <p:sp>
        <p:nvSpPr>
          <p:cNvPr id="3" name="Subtitle 2"/>
          <p:cNvSpPr>
            <a:spLocks noGrp="1"/>
          </p:cNvSpPr>
          <p:nvPr>
            <p:ph type="subTitle" idx="1"/>
          </p:nvPr>
        </p:nvSpPr>
        <p:spPr>
          <a:xfrm>
            <a:off x="404943" y="3536723"/>
            <a:ext cx="8623663"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6D79ED-3FA7-4EF8-964B-EB8BCFAB02F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6D79ED-3FA7-4EF8-964B-EB8BCFAB02F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943" y="1683613"/>
            <a:ext cx="8251553" cy="285273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404943" y="4563338"/>
            <a:ext cx="825155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4943" y="1873975"/>
            <a:ext cx="42062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0926" y="1873975"/>
            <a:ext cx="429768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4943" y="299811"/>
            <a:ext cx="8623663" cy="1325563"/>
          </a:xfrm>
        </p:spPr>
        <p:txBody>
          <a:bodyPr/>
          <a:lstStyle/>
          <a:p>
            <a:r>
              <a:rPr lang="en-US"/>
              <a:t>Click to edit Master title style</a:t>
            </a:r>
          </a:p>
        </p:txBody>
      </p:sp>
      <p:sp>
        <p:nvSpPr>
          <p:cNvPr id="3" name="Text Placeholder 2"/>
          <p:cNvSpPr>
            <a:spLocks noGrp="1"/>
          </p:cNvSpPr>
          <p:nvPr>
            <p:ph type="body" idx="1"/>
          </p:nvPr>
        </p:nvSpPr>
        <p:spPr>
          <a:xfrm>
            <a:off x="404940" y="1615849"/>
            <a:ext cx="43891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04941" y="2439761"/>
            <a:ext cx="438912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11629" y="1615849"/>
            <a:ext cx="41169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11629" y="2439761"/>
            <a:ext cx="411697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D79ED-3FA7-4EF8-964B-EB8BCFAB02F8}"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31407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6D79ED-3FA7-4EF8-964B-EB8BCFAB02F8}"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76173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93855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3" y="465138"/>
            <a:ext cx="309998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594" y="465138"/>
            <a:ext cx="5371011"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4943" y="2065338"/>
            <a:ext cx="30999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28846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4" y="483326"/>
            <a:ext cx="2677886" cy="1600200"/>
          </a:xfrm>
        </p:spPr>
        <p:txBody>
          <a:bodyPr anchor="ctr"/>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218899" y="483326"/>
            <a:ext cx="58097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4944" y="2083526"/>
            <a:ext cx="26778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a:p>
        </p:txBody>
      </p:sp>
    </p:spTree>
    <p:extLst>
      <p:ext uri="{BB962C8B-B14F-4D97-AF65-F5344CB8AC3E}">
        <p14:creationId xmlns:p14="http://schemas.microsoft.com/office/powerpoint/2010/main" val="411005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43" y="417376"/>
            <a:ext cx="113275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04944" y="1841862"/>
            <a:ext cx="8134146" cy="4387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4943" y="6356349"/>
            <a:ext cx="2183674" cy="365125"/>
          </a:xfrm>
          <a:prstGeom prst="rect">
            <a:avLst/>
          </a:prstGeom>
        </p:spPr>
        <p:txBody>
          <a:bodyPr vert="horz" lIns="91440" tIns="45720" rIns="91440" bIns="45720" rtlCol="0" anchor="ctr"/>
          <a:lstStyle>
            <a:lvl1pPr algn="l">
              <a:defRPr sz="1200">
                <a:solidFill>
                  <a:schemeClr val="bg1"/>
                </a:solidFill>
              </a:defRPr>
            </a:lvl1pPr>
          </a:lstStyle>
          <a:p>
            <a:fld id="{276D79ED-3FA7-4EF8-964B-EB8BCFAB02F8}" type="datetimeFigureOut">
              <a:rPr lang="en-US" smtClean="0"/>
              <a:pPr/>
              <a:t>2/5/2019</a:t>
            </a:fld>
            <a:endParaRPr lang="en-US"/>
          </a:p>
        </p:txBody>
      </p:sp>
      <p:sp>
        <p:nvSpPr>
          <p:cNvPr id="5" name="Footer Placeholder 4"/>
          <p:cNvSpPr>
            <a:spLocks noGrp="1"/>
          </p:cNvSpPr>
          <p:nvPr>
            <p:ph type="ftr" sz="quarter" idx="3"/>
          </p:nvPr>
        </p:nvSpPr>
        <p:spPr>
          <a:xfrm>
            <a:off x="3218899" y="6356349"/>
            <a:ext cx="3275511"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7124693" y="6356350"/>
            <a:ext cx="1903913" cy="365125"/>
          </a:xfrm>
          <a:prstGeom prst="rect">
            <a:avLst/>
          </a:prstGeom>
        </p:spPr>
        <p:txBody>
          <a:bodyPr vert="horz" lIns="91440" tIns="45720" rIns="91440" bIns="45720" rtlCol="0" anchor="ctr"/>
          <a:lstStyle>
            <a:lvl1pPr algn="r">
              <a:defRPr sz="1200">
                <a:solidFill>
                  <a:schemeClr val="bg1"/>
                </a:solidFill>
              </a:defRPr>
            </a:lvl1pPr>
          </a:lstStyle>
          <a:p>
            <a:fld id="{C6F12CB2-7F2C-47B9-AE70-22A94B49F233}" type="slidenum">
              <a:rPr lang="en-US" smtClean="0"/>
              <a:pPr/>
              <a:t>‹#›</a:t>
            </a:fld>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12" name="TextBox 11"/>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b="1" kern="1200">
          <a:solidFill>
            <a:srgbClr val="FFD6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19000" contras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52" y="1056095"/>
            <a:ext cx="3594533" cy="1925700"/>
          </a:xfrm>
          <a:effectLst>
            <a:outerShdw blurRad="50800" dist="38100" sx="109000" sy="109000" algn="l" rotWithShape="0">
              <a:prstClr val="black">
                <a:alpha val="40000"/>
              </a:prstClr>
            </a:outerShdw>
          </a:effectLst>
        </p:spPr>
        <p:txBody>
          <a:bodyPr>
            <a:normAutofit/>
          </a:bodyPr>
          <a:lstStyle/>
          <a:p>
            <a:r>
              <a:rPr lang="en-US" sz="1400" b="1" dirty="0">
                <a:latin typeface="Cambria" pitchFamily="18" charset="0"/>
                <a:ea typeface="Verdana" panose="020B0604030504040204" pitchFamily="34" charset="0"/>
              </a:rPr>
              <a:t>EU TWINNING PROJECT</a:t>
            </a:r>
          </a:p>
          <a:p>
            <a:endParaRPr lang="en-GB" sz="1400" dirty="0">
              <a:latin typeface="Verdana" panose="020B0604030504040204" pitchFamily="34" charset="0"/>
              <a:ea typeface="Verdana" panose="020B0604030504040204" pitchFamily="34" charset="0"/>
            </a:endParaRPr>
          </a:p>
          <a:p>
            <a:r>
              <a:rPr lang="en-GB" sz="1400" b="1" dirty="0">
                <a:latin typeface="Cambria" pitchFamily="18" charset="0"/>
                <a:ea typeface="Verdana" panose="020B0604030504040204" pitchFamily="34" charset="0"/>
              </a:rPr>
              <a:t>SUPPORT TO STRENGTHENING </a:t>
            </a:r>
          </a:p>
          <a:p>
            <a:r>
              <a:rPr lang="en-GB" sz="1400" b="1" dirty="0">
                <a:latin typeface="Cambria" pitchFamily="18" charset="0"/>
                <a:ea typeface="Verdana" panose="020B0604030504040204" pitchFamily="34" charset="0"/>
              </a:rPr>
              <a:t>THE HIGHER EDUCATION SYSTEM </a:t>
            </a:r>
          </a:p>
          <a:p>
            <a:r>
              <a:rPr lang="en-GB" sz="1400" b="1" dirty="0">
                <a:latin typeface="Cambria" pitchFamily="18" charset="0"/>
                <a:ea typeface="Verdana" panose="020B0604030504040204" pitchFamily="34" charset="0"/>
              </a:rPr>
              <a:t>IN AZERBAIJAN</a:t>
            </a:r>
          </a:p>
          <a:p>
            <a:r>
              <a:rPr lang="en-GB" sz="1400" b="1" dirty="0">
                <a:latin typeface="Cambria" pitchFamily="18" charset="0"/>
                <a:ea typeface="Verdana" panose="020B0604030504040204" pitchFamily="34" charset="0"/>
              </a:rPr>
              <a:t>2018-2020</a:t>
            </a:r>
            <a:endParaRPr lang="en-GB" sz="1400" b="1" dirty="0">
              <a:latin typeface="Cambria" pitchFamily="18" charset="0"/>
            </a:endParaRPr>
          </a:p>
          <a:p>
            <a:pPr algn="l"/>
            <a:endParaRPr lang="az-Latn-AZ" sz="5000" b="1" dirty="0">
              <a:latin typeface="Verdana" panose="020B0604030504040204" pitchFamily="34" charset="0"/>
              <a:ea typeface="Verdana" panose="020B0604030504040204" pitchFamily="34" charset="0"/>
            </a:endParaRPr>
          </a:p>
        </p:txBody>
      </p:sp>
      <p:sp>
        <p:nvSpPr>
          <p:cNvPr id="4" name="Footer Placeholder 3"/>
          <p:cNvSpPr>
            <a:spLocks noGrp="1"/>
          </p:cNvSpPr>
          <p:nvPr>
            <p:ph type="ftr" sz="quarter" idx="11"/>
          </p:nvPr>
        </p:nvSpPr>
        <p:spPr>
          <a:xfrm>
            <a:off x="781398" y="6179594"/>
            <a:ext cx="4721628" cy="493677"/>
          </a:xfrm>
        </p:spPr>
        <p:txBody>
          <a:bodyPr/>
          <a:lstStyle/>
          <a:p>
            <a:r>
              <a:rPr lang="en-GB" dirty="0"/>
              <a:t>The project is funded by the European Union.</a:t>
            </a:r>
          </a:p>
        </p:txBody>
      </p:sp>
      <p:pic>
        <p:nvPicPr>
          <p:cNvPr id="6" name="Picture 8" descr="Image result for ciep fra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H="1" flipV="1">
            <a:off x="6633637" y="6156879"/>
            <a:ext cx="421130" cy="572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The European Social Fund Agency (ESF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5317" y="6045930"/>
            <a:ext cx="826077" cy="826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aic academic information cen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1944" y="6121149"/>
            <a:ext cx="1312167" cy="5440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ministry of education azerbaij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6047" y="6177517"/>
            <a:ext cx="902491" cy="550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europa.eu/about-eu/basic-information/symbols/images/flag_yellow_hig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3411" y="213355"/>
            <a:ext cx="1034504" cy="6896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descr="https://upload.wikimedia.org/wikipedia/commons/thumb/1/11/Flag_of_Lithuania.svg/1280px-Flag_of_Lithuania.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5317" y="230818"/>
            <a:ext cx="1009175" cy="6055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Image 10" descr="http://www.drapeauxdespays.fr/data/flags/ultra/f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14893" y="230818"/>
            <a:ext cx="1118744" cy="603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 descr="Attēlu rezultāti vaicājumam “latvia fla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98027" y="242235"/>
            <a:ext cx="1034933" cy="682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2" descr="C:\Users\JurgitaGe\Desktop\Captu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4585" y="213355"/>
            <a:ext cx="1137238" cy="6254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Content Placeholder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4445" y="6026523"/>
            <a:ext cx="731483" cy="731483"/>
          </a:xfrm>
          <a:prstGeom prst="rect">
            <a:avLst/>
          </a:prstGeom>
        </p:spPr>
      </p:pic>
      <p:sp>
        <p:nvSpPr>
          <p:cNvPr id="17" name="Subtitle 2"/>
          <p:cNvSpPr txBox="1">
            <a:spLocks/>
          </p:cNvSpPr>
          <p:nvPr/>
        </p:nvSpPr>
        <p:spPr>
          <a:xfrm>
            <a:off x="2607330" y="3564051"/>
            <a:ext cx="5831817" cy="2661834"/>
          </a:xfrm>
          <a:prstGeom prst="rect">
            <a:avLst/>
          </a:prstGeom>
          <a:effectLst>
            <a:outerShdw blurRad="50800" dist="38100" sx="109000" sy="109000" algn="l" rotWithShape="0">
              <a:prstClr val="black">
                <a:alpha val="40000"/>
              </a:prstClr>
            </a:outerShdw>
          </a:effec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smtClean="0">
                <a:latin typeface="Cambria" pitchFamily="18" charset="0"/>
                <a:ea typeface="Verdana" panose="020B0604030504040204" pitchFamily="34" charset="0"/>
              </a:rPr>
              <a:t>ACCREDITAION OF STUDY PROGRAMMES IN LITHUANIA</a:t>
            </a:r>
            <a:endParaRPr lang="en-GB" sz="3600" b="1" dirty="0" smtClean="0">
              <a:latin typeface="Cambria" pitchFamily="18" charset="0"/>
            </a:endParaRPr>
          </a:p>
          <a:p>
            <a:pPr algn="l"/>
            <a:endParaRPr lang="az-Latn-AZ" sz="5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092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04942" y="239246"/>
            <a:ext cx="11327512" cy="1325563"/>
          </a:xfrm>
        </p:spPr>
        <p:txBody>
          <a:bodyPr>
            <a:normAutofit/>
          </a:bodyPr>
          <a:lstStyle/>
          <a:p>
            <a:r>
              <a:rPr lang="en-US" sz="3200" dirty="0">
                <a:solidFill>
                  <a:schemeClr val="bg1"/>
                </a:solidFill>
                <a:latin typeface="Apex serif light"/>
              </a:rPr>
              <a:t>Study </a:t>
            </a:r>
            <a:r>
              <a:rPr lang="en-US" sz="3200" dirty="0" err="1">
                <a:solidFill>
                  <a:schemeClr val="bg1"/>
                </a:solidFill>
                <a:latin typeface="Apex serif light"/>
              </a:rPr>
              <a:t>programmes</a:t>
            </a:r>
            <a:r>
              <a:rPr lang="en-US" sz="3200" dirty="0">
                <a:solidFill>
                  <a:schemeClr val="bg1"/>
                </a:solidFill>
                <a:latin typeface="Apex serif light"/>
              </a:rPr>
              <a:t> </a:t>
            </a:r>
            <a:r>
              <a:rPr lang="en-US" sz="3200" dirty="0" smtClean="0">
                <a:solidFill>
                  <a:schemeClr val="bg1"/>
                </a:solidFill>
                <a:latin typeface="Apex serif light"/>
              </a:rPr>
              <a:t>accreditation </a:t>
            </a:r>
            <a:r>
              <a:rPr lang="en-US" sz="2800" dirty="0">
                <a:solidFill>
                  <a:schemeClr val="bg1"/>
                </a:solidFill>
                <a:latin typeface="Apex serif light"/>
              </a:rPr>
              <a:t/>
            </a:r>
            <a:br>
              <a:rPr lang="en-US" sz="2800" dirty="0">
                <a:solidFill>
                  <a:schemeClr val="bg1"/>
                </a:solidFill>
                <a:latin typeface="Apex serif light"/>
              </a:rPr>
            </a:br>
            <a:r>
              <a:rPr lang="en-US" sz="2800" dirty="0">
                <a:solidFill>
                  <a:schemeClr val="bg1"/>
                </a:solidFill>
                <a:latin typeface="Apex serif light"/>
              </a:rPr>
              <a:t>(</a:t>
            </a:r>
            <a:r>
              <a:rPr lang="en-US" sz="2800" i="1" dirty="0">
                <a:solidFill>
                  <a:schemeClr val="bg1"/>
                </a:solidFill>
                <a:latin typeface="Apex serif light"/>
              </a:rPr>
              <a:t>current model</a:t>
            </a:r>
            <a:r>
              <a:rPr lang="en-US" sz="2800" dirty="0">
                <a:solidFill>
                  <a:schemeClr val="bg1"/>
                </a:solidFill>
                <a:latin typeface="Apex serif light"/>
              </a:rPr>
              <a:t>)</a:t>
            </a:r>
            <a:endParaRPr lang="lt-LT" sz="2800" dirty="0">
              <a:solidFill>
                <a:schemeClr val="bg1"/>
              </a:solidFill>
            </a:endParaRPr>
          </a:p>
        </p:txBody>
      </p:sp>
      <p:sp>
        <p:nvSpPr>
          <p:cNvPr id="3" name="Turinio vietos rezervavimo ženklas 2"/>
          <p:cNvSpPr>
            <a:spLocks noGrp="1"/>
          </p:cNvSpPr>
          <p:nvPr>
            <p:ph idx="1"/>
          </p:nvPr>
        </p:nvSpPr>
        <p:spPr>
          <a:xfrm>
            <a:off x="404942" y="1742938"/>
            <a:ext cx="9166570" cy="4764739"/>
          </a:xfrm>
        </p:spPr>
        <p:txBody>
          <a:bodyPr>
            <a:noAutofit/>
          </a:bodyPr>
          <a:lstStyle/>
          <a:p>
            <a:r>
              <a:rPr lang="en-GB" altLang="en-US" sz="2400" dirty="0">
                <a:latin typeface="Apex serif light"/>
                <a:ea typeface="+mj-ea"/>
                <a:cs typeface="+mj-cs"/>
              </a:rPr>
              <a:t>All study </a:t>
            </a:r>
            <a:r>
              <a:rPr lang="lt-LT" altLang="en-US" sz="2400" dirty="0">
                <a:latin typeface="Apex serif light"/>
                <a:ea typeface="+mj-ea"/>
                <a:cs typeface="+mj-cs"/>
              </a:rPr>
              <a:t>programmes </a:t>
            </a:r>
            <a:r>
              <a:rPr lang="en-GB" altLang="en-US" sz="2400" dirty="0">
                <a:latin typeface="Apex serif light"/>
                <a:ea typeface="+mj-ea"/>
                <a:cs typeface="+mj-cs"/>
              </a:rPr>
              <a:t>must </a:t>
            </a:r>
            <a:r>
              <a:rPr lang="lt-LT" altLang="en-US" sz="2400" dirty="0">
                <a:latin typeface="Apex serif light"/>
                <a:ea typeface="+mj-ea"/>
                <a:cs typeface="+mj-cs"/>
              </a:rPr>
              <a:t>be </a:t>
            </a:r>
            <a:r>
              <a:rPr lang="en-GB" altLang="en-US" sz="2400" dirty="0">
                <a:latin typeface="Apex serif light"/>
                <a:ea typeface="+mj-ea"/>
                <a:cs typeface="+mj-cs"/>
              </a:rPr>
              <a:t>evaluated</a:t>
            </a:r>
            <a:r>
              <a:rPr lang="lt-LT" altLang="en-US" sz="2400" dirty="0">
                <a:latin typeface="Apex serif light"/>
                <a:ea typeface="+mj-ea"/>
                <a:cs typeface="+mj-cs"/>
              </a:rPr>
              <a:t> </a:t>
            </a:r>
            <a:r>
              <a:rPr lang="en-US" altLang="en-US" sz="2400" dirty="0" smtClean="0">
                <a:latin typeface="Apex serif light"/>
                <a:ea typeface="+mj-ea"/>
                <a:cs typeface="+mj-cs"/>
              </a:rPr>
              <a:t>and accredited </a:t>
            </a:r>
            <a:r>
              <a:rPr lang="lt-LT" altLang="en-US" sz="2400" dirty="0" smtClean="0">
                <a:latin typeface="Apex serif light"/>
                <a:ea typeface="+mj-ea"/>
                <a:cs typeface="+mj-cs"/>
              </a:rPr>
              <a:t>at </a:t>
            </a:r>
            <a:r>
              <a:rPr lang="en-GB" altLang="en-US" sz="2400" dirty="0">
                <a:latin typeface="Apex serif light"/>
                <a:ea typeface="+mj-ea"/>
                <a:cs typeface="+mj-cs"/>
              </a:rPr>
              <a:t>least once every </a:t>
            </a:r>
            <a:r>
              <a:rPr lang="lt-LT" altLang="en-US" sz="2400" dirty="0">
                <a:latin typeface="Apex serif light"/>
                <a:ea typeface="+mj-ea"/>
                <a:cs typeface="+mj-cs"/>
              </a:rPr>
              <a:t>6 </a:t>
            </a:r>
            <a:r>
              <a:rPr lang="en-GB" altLang="en-US" sz="2400" dirty="0" smtClean="0">
                <a:latin typeface="Apex serif light"/>
                <a:ea typeface="+mj-ea"/>
                <a:cs typeface="+mj-cs"/>
              </a:rPr>
              <a:t>years</a:t>
            </a:r>
            <a:endParaRPr lang="en-US" altLang="en-US" sz="2400" dirty="0">
              <a:latin typeface="Apex serif light"/>
              <a:ea typeface="+mj-ea"/>
              <a:cs typeface="+mj-cs"/>
            </a:endParaRPr>
          </a:p>
          <a:p>
            <a:endParaRPr lang="en-US" altLang="en-US" sz="1000" dirty="0" smtClean="0">
              <a:latin typeface="Apex serif light"/>
              <a:ea typeface="+mj-ea"/>
              <a:cs typeface="+mj-cs"/>
            </a:endParaRPr>
          </a:p>
          <a:p>
            <a:r>
              <a:rPr lang="en-US" altLang="lt-LT" sz="2400" dirty="0">
                <a:latin typeface="Candara" panose="020E0502030303020204" pitchFamily="34" charset="0"/>
                <a:cs typeface="Times New Roman" panose="02020603050405020304" pitchFamily="18" charset="0"/>
              </a:rPr>
              <a:t>Evaluation and accreditation of </a:t>
            </a:r>
            <a:r>
              <a:rPr lang="en-US" altLang="lt-LT" sz="2400" b="1" dirty="0">
                <a:latin typeface="Candara" panose="020E0502030303020204" pitchFamily="34" charset="0"/>
                <a:cs typeface="Times New Roman" panose="02020603050405020304" pitchFamily="18" charset="0"/>
              </a:rPr>
              <a:t>new study </a:t>
            </a:r>
            <a:r>
              <a:rPr lang="en-US" altLang="lt-LT" sz="2400" b="1" dirty="0" err="1">
                <a:latin typeface="Candara" panose="020E0502030303020204" pitchFamily="34" charset="0"/>
                <a:cs typeface="Times New Roman" panose="02020603050405020304" pitchFamily="18" charset="0"/>
              </a:rPr>
              <a:t>programmes</a:t>
            </a:r>
            <a:r>
              <a:rPr lang="en-US" altLang="lt-LT" sz="2400" dirty="0">
                <a:latin typeface="Candara" panose="020E0502030303020204" pitchFamily="34" charset="0"/>
                <a:cs typeface="Times New Roman" panose="02020603050405020304" pitchFamily="18" charset="0"/>
              </a:rPr>
              <a:t> and study </a:t>
            </a:r>
            <a:r>
              <a:rPr lang="en-US" altLang="lt-LT" sz="2400" b="1" dirty="0" err="1">
                <a:latin typeface="Candara" panose="020E0502030303020204" pitchFamily="34" charset="0"/>
                <a:cs typeface="Times New Roman" panose="02020603050405020304" pitchFamily="18" charset="0"/>
              </a:rPr>
              <a:t>programmes</a:t>
            </a:r>
            <a:r>
              <a:rPr lang="en-US" altLang="lt-LT" sz="2400" b="1" dirty="0">
                <a:latin typeface="Candara" panose="020E0502030303020204" pitchFamily="34" charset="0"/>
                <a:cs typeface="Times New Roman" panose="02020603050405020304" pitchFamily="18" charset="0"/>
              </a:rPr>
              <a:t> in operation</a:t>
            </a:r>
            <a:endParaRPr lang="en-US" altLang="en-US" sz="2400" dirty="0">
              <a:latin typeface="Apex serif light"/>
              <a:ea typeface="+mj-ea"/>
              <a:cs typeface="+mj-cs"/>
            </a:endParaRPr>
          </a:p>
          <a:p>
            <a:pPr>
              <a:lnSpc>
                <a:spcPct val="90000"/>
              </a:lnSpc>
            </a:pPr>
            <a:endParaRPr lang="lt-LT" altLang="en-US" sz="1000" dirty="0">
              <a:latin typeface="Apex serif light"/>
              <a:ea typeface="+mj-ea"/>
              <a:cs typeface="+mj-cs"/>
            </a:endParaRPr>
          </a:p>
          <a:p>
            <a:pPr>
              <a:lnSpc>
                <a:spcPct val="90000"/>
              </a:lnSpc>
            </a:pPr>
            <a:r>
              <a:rPr lang="lt-LT" altLang="en-US" sz="2400" dirty="0">
                <a:latin typeface="Apex serif light"/>
                <a:ea typeface="+mj-ea"/>
                <a:cs typeface="+mj-cs"/>
              </a:rPr>
              <a:t>I </a:t>
            </a:r>
            <a:r>
              <a:rPr lang="en-US" altLang="en-US" sz="2400" dirty="0">
                <a:latin typeface="Apex serif light"/>
                <a:ea typeface="+mj-ea"/>
                <a:cs typeface="+mj-cs"/>
              </a:rPr>
              <a:t>&amp; II cycle study programmes, non-degree programmes</a:t>
            </a:r>
            <a:r>
              <a:rPr lang="en-US" altLang="en-US" sz="2400" dirty="0">
                <a:latin typeface="Apex serif light"/>
                <a:ea typeface="+mj-ea"/>
                <a:cs typeface="+mj-cs"/>
              </a:rPr>
              <a:t> – evaluation by </a:t>
            </a:r>
            <a:r>
              <a:rPr lang="en-US" altLang="en-US" sz="2400" dirty="0" smtClean="0">
                <a:latin typeface="Apex serif light"/>
                <a:ea typeface="+mj-ea"/>
                <a:cs typeface="+mj-cs"/>
              </a:rPr>
              <a:t>SKVC</a:t>
            </a:r>
            <a:endParaRPr lang="en-US" altLang="en-US" sz="2400" dirty="0">
              <a:latin typeface="Apex serif light"/>
              <a:ea typeface="+mj-ea"/>
              <a:cs typeface="+mj-cs"/>
            </a:endParaRPr>
          </a:p>
          <a:p>
            <a:pPr>
              <a:lnSpc>
                <a:spcPct val="90000"/>
              </a:lnSpc>
            </a:pPr>
            <a:endParaRPr lang="en-US" altLang="en-US" sz="1000" dirty="0">
              <a:latin typeface="Apex serif light"/>
              <a:ea typeface="+mj-ea"/>
              <a:cs typeface="+mj-cs"/>
            </a:endParaRPr>
          </a:p>
          <a:p>
            <a:pPr>
              <a:lnSpc>
                <a:spcPct val="90000"/>
              </a:lnSpc>
            </a:pPr>
            <a:r>
              <a:rPr lang="en-US" altLang="en-US" sz="2400" dirty="0">
                <a:latin typeface="Apex serif light"/>
                <a:ea typeface="+mj-ea"/>
                <a:cs typeface="+mj-cs"/>
              </a:rPr>
              <a:t>III cycle studies – evaluation by </a:t>
            </a:r>
            <a:r>
              <a:rPr lang="en-US" altLang="en-US" sz="2400" dirty="0" smtClean="0">
                <a:latin typeface="Apex serif light"/>
                <a:ea typeface="+mj-ea"/>
                <a:cs typeface="+mj-cs"/>
              </a:rPr>
              <a:t>Lithuanian Research  Council</a:t>
            </a:r>
            <a:endParaRPr lang="lt-LT" altLang="en-US" sz="2400" dirty="0">
              <a:latin typeface="Apex serif light"/>
              <a:ea typeface="+mj-ea"/>
              <a:cs typeface="+mj-cs"/>
            </a:endParaRPr>
          </a:p>
          <a:p>
            <a:pPr>
              <a:lnSpc>
                <a:spcPct val="90000"/>
              </a:lnSpc>
            </a:pPr>
            <a:endParaRPr lang="lt-LT" altLang="en-US" sz="1000" dirty="0">
              <a:latin typeface="Apex serif light"/>
              <a:ea typeface="+mj-ea"/>
              <a:cs typeface="+mj-cs"/>
            </a:endParaRPr>
          </a:p>
          <a:p>
            <a:pPr>
              <a:lnSpc>
                <a:spcPct val="90000"/>
              </a:lnSpc>
            </a:pPr>
            <a:r>
              <a:rPr lang="en-GB" altLang="en-US" sz="2400" dirty="0">
                <a:latin typeface="Apex serif light"/>
                <a:ea typeface="+mj-ea"/>
                <a:cs typeface="+mj-cs"/>
              </a:rPr>
              <a:t>External evaluation can be organized by SKVC or any other agency registered to </a:t>
            </a:r>
            <a:r>
              <a:rPr lang="en-GB" altLang="en-US" sz="2400" dirty="0" smtClean="0">
                <a:latin typeface="Apex serif light"/>
                <a:ea typeface="+mj-ea"/>
                <a:cs typeface="+mj-cs"/>
              </a:rPr>
              <a:t>EQAR</a:t>
            </a:r>
            <a:endParaRPr lang="en-GB" altLang="en-US" sz="2400" dirty="0">
              <a:latin typeface="Apex serif light"/>
              <a:ea typeface="+mj-ea"/>
              <a:cs typeface="+mj-cs"/>
            </a:endParaRPr>
          </a:p>
        </p:txBody>
      </p:sp>
    </p:spTree>
    <p:extLst>
      <p:ext uri="{BB962C8B-B14F-4D97-AF65-F5344CB8AC3E}">
        <p14:creationId xmlns:p14="http://schemas.microsoft.com/office/powerpoint/2010/main" val="2268867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393067" y="227371"/>
            <a:ext cx="11327512" cy="1325563"/>
          </a:xfrm>
        </p:spPr>
        <p:txBody>
          <a:bodyPr>
            <a:normAutofit/>
          </a:bodyPr>
          <a:lstStyle/>
          <a:p>
            <a:r>
              <a:rPr lang="en-US" sz="3200" dirty="0">
                <a:solidFill>
                  <a:schemeClr val="bg1"/>
                </a:solidFill>
                <a:latin typeface="Apex serif light"/>
              </a:rPr>
              <a:t>Study </a:t>
            </a:r>
            <a:r>
              <a:rPr lang="en-US" sz="3200" dirty="0" err="1">
                <a:solidFill>
                  <a:schemeClr val="bg1"/>
                </a:solidFill>
                <a:latin typeface="Apex serif light"/>
              </a:rPr>
              <a:t>programmes</a:t>
            </a:r>
            <a:r>
              <a:rPr lang="en-US" sz="3200" dirty="0">
                <a:solidFill>
                  <a:schemeClr val="bg1"/>
                </a:solidFill>
                <a:latin typeface="Apex serif light"/>
              </a:rPr>
              <a:t> </a:t>
            </a:r>
            <a:r>
              <a:rPr lang="en-US" sz="3200" dirty="0" smtClean="0">
                <a:solidFill>
                  <a:schemeClr val="bg1"/>
                </a:solidFill>
                <a:latin typeface="Apex serif light"/>
              </a:rPr>
              <a:t>accreditation </a:t>
            </a:r>
            <a:r>
              <a:rPr lang="en-US" sz="2800" dirty="0">
                <a:solidFill>
                  <a:schemeClr val="bg1"/>
                </a:solidFill>
                <a:latin typeface="Apex serif light"/>
              </a:rPr>
              <a:t/>
            </a:r>
            <a:br>
              <a:rPr lang="en-US" sz="2800" dirty="0">
                <a:solidFill>
                  <a:schemeClr val="bg1"/>
                </a:solidFill>
                <a:latin typeface="Apex serif light"/>
              </a:rPr>
            </a:br>
            <a:r>
              <a:rPr lang="en-US" sz="2800" dirty="0">
                <a:solidFill>
                  <a:schemeClr val="bg1"/>
                </a:solidFill>
                <a:latin typeface="Apex serif light"/>
              </a:rPr>
              <a:t>(</a:t>
            </a:r>
            <a:r>
              <a:rPr lang="en-US" sz="2800" i="1" dirty="0">
                <a:solidFill>
                  <a:schemeClr val="bg1"/>
                </a:solidFill>
                <a:latin typeface="Apex serif light"/>
              </a:rPr>
              <a:t>current model</a:t>
            </a:r>
            <a:r>
              <a:rPr lang="en-US" sz="2800" dirty="0">
                <a:solidFill>
                  <a:schemeClr val="bg1"/>
                </a:solidFill>
                <a:latin typeface="Apex serif light"/>
              </a:rPr>
              <a:t>)</a:t>
            </a:r>
            <a:endParaRPr lang="lt-LT" sz="2800" dirty="0">
              <a:solidFill>
                <a:schemeClr val="bg1"/>
              </a:solidFill>
            </a:endParaRPr>
          </a:p>
        </p:txBody>
      </p:sp>
      <p:sp>
        <p:nvSpPr>
          <p:cNvPr id="3" name="Turinio vietos rezervavimo ženklas 2"/>
          <p:cNvSpPr>
            <a:spLocks noGrp="1"/>
          </p:cNvSpPr>
          <p:nvPr>
            <p:ph idx="1"/>
          </p:nvPr>
        </p:nvSpPr>
        <p:spPr>
          <a:xfrm>
            <a:off x="283028" y="1742938"/>
            <a:ext cx="8575963" cy="4657861"/>
          </a:xfrm>
        </p:spPr>
        <p:txBody>
          <a:bodyPr>
            <a:noAutofit/>
          </a:bodyPr>
          <a:lstStyle/>
          <a:p>
            <a:pPr>
              <a:spcBef>
                <a:spcPct val="0"/>
              </a:spcBef>
            </a:pPr>
            <a:r>
              <a:rPr lang="en-GB" altLang="lt-LT" sz="2400" dirty="0" smtClean="0">
                <a:latin typeface="Apex serif light"/>
                <a:ea typeface="+mj-ea"/>
                <a:cs typeface="+mj-cs"/>
              </a:rPr>
              <a:t>Evaluation </a:t>
            </a:r>
            <a:r>
              <a:rPr lang="en-GB" altLang="lt-LT" sz="2400" dirty="0">
                <a:latin typeface="Apex serif light"/>
                <a:ea typeface="+mj-ea"/>
                <a:cs typeface="+mj-cs"/>
              </a:rPr>
              <a:t>is carried out by </a:t>
            </a:r>
            <a:r>
              <a:rPr lang="en-GB" altLang="lt-LT" sz="2400" dirty="0" smtClean="0">
                <a:latin typeface="Apex serif light"/>
                <a:ea typeface="+mj-ea"/>
                <a:cs typeface="+mj-cs"/>
              </a:rPr>
              <a:t>international or national expert panels</a:t>
            </a:r>
          </a:p>
          <a:p>
            <a:pPr>
              <a:lnSpc>
                <a:spcPct val="90000"/>
              </a:lnSpc>
              <a:spcBef>
                <a:spcPct val="0"/>
              </a:spcBef>
            </a:pPr>
            <a:endParaRPr lang="en-GB" altLang="lt-LT" sz="1200" dirty="0">
              <a:latin typeface="Apex serif light"/>
              <a:ea typeface="+mj-ea"/>
              <a:cs typeface="+mj-cs"/>
            </a:endParaRPr>
          </a:p>
          <a:p>
            <a:pPr>
              <a:lnSpc>
                <a:spcPct val="90000"/>
              </a:lnSpc>
              <a:spcBef>
                <a:spcPct val="0"/>
              </a:spcBef>
            </a:pPr>
            <a:endParaRPr lang="lt-LT" altLang="lt-LT" sz="1200" dirty="0">
              <a:latin typeface="Apex serif light"/>
              <a:ea typeface="+mj-ea"/>
              <a:cs typeface="+mj-cs"/>
            </a:endParaRPr>
          </a:p>
          <a:p>
            <a:pPr>
              <a:lnSpc>
                <a:spcPct val="90000"/>
              </a:lnSpc>
              <a:spcBef>
                <a:spcPct val="0"/>
              </a:spcBef>
            </a:pPr>
            <a:r>
              <a:rPr lang="en-GB" altLang="lt-LT" sz="2400" dirty="0">
                <a:latin typeface="Apex serif light"/>
                <a:ea typeface="+mj-ea"/>
                <a:cs typeface="+mj-cs"/>
              </a:rPr>
              <a:t>The decision on study programme accreditation is based on external evaluation </a:t>
            </a:r>
            <a:r>
              <a:rPr lang="en-GB" altLang="lt-LT" sz="2400" dirty="0" smtClean="0">
                <a:latin typeface="Apex serif light"/>
                <a:ea typeface="+mj-ea"/>
                <a:cs typeface="+mj-cs"/>
              </a:rPr>
              <a:t>report</a:t>
            </a:r>
          </a:p>
          <a:p>
            <a:pPr>
              <a:lnSpc>
                <a:spcPct val="90000"/>
              </a:lnSpc>
              <a:spcBef>
                <a:spcPct val="0"/>
              </a:spcBef>
            </a:pPr>
            <a:endParaRPr lang="en-GB" altLang="lt-LT" sz="1200" dirty="0">
              <a:latin typeface="Apex serif light"/>
              <a:ea typeface="+mj-ea"/>
              <a:cs typeface="+mj-cs"/>
            </a:endParaRPr>
          </a:p>
          <a:p>
            <a:pPr marL="0" indent="0">
              <a:buNone/>
            </a:pPr>
            <a:r>
              <a:rPr lang="en-GB" altLang="lt-LT" sz="2400" dirty="0" smtClean="0">
                <a:latin typeface="Apex serif light"/>
                <a:ea typeface="+mj-ea"/>
                <a:cs typeface="+mj-cs"/>
              </a:rPr>
              <a:t>Study </a:t>
            </a:r>
            <a:r>
              <a:rPr lang="en-GB" altLang="lt-LT" sz="2400" dirty="0">
                <a:latin typeface="Apex serif light"/>
                <a:ea typeface="+mj-ea"/>
                <a:cs typeface="+mj-cs"/>
              </a:rPr>
              <a:t>programme can be accredited for:</a:t>
            </a:r>
          </a:p>
          <a:p>
            <a:pPr lvl="1"/>
            <a:r>
              <a:rPr lang="en-GB" altLang="lt-LT" sz="2000" dirty="0">
                <a:latin typeface="Apex serif light"/>
                <a:ea typeface="+mj-ea"/>
                <a:cs typeface="+mj-cs"/>
              </a:rPr>
              <a:t>6 </a:t>
            </a:r>
            <a:r>
              <a:rPr lang="en-GB" altLang="lt-LT" sz="2000" dirty="0" smtClean="0">
                <a:latin typeface="Apex serif light"/>
                <a:ea typeface="+mj-ea"/>
                <a:cs typeface="+mj-cs"/>
              </a:rPr>
              <a:t>years</a:t>
            </a:r>
            <a:endParaRPr lang="en-GB" altLang="lt-LT" sz="2000" dirty="0">
              <a:latin typeface="Apex serif light"/>
              <a:ea typeface="+mj-ea"/>
              <a:cs typeface="+mj-cs"/>
            </a:endParaRPr>
          </a:p>
          <a:p>
            <a:pPr lvl="1"/>
            <a:r>
              <a:rPr lang="en-GB" altLang="lt-LT" sz="2000" dirty="0">
                <a:latin typeface="Apex serif light"/>
                <a:ea typeface="+mj-ea"/>
                <a:cs typeface="+mj-cs"/>
              </a:rPr>
              <a:t>3 </a:t>
            </a:r>
            <a:r>
              <a:rPr lang="en-GB" altLang="lt-LT" sz="2000" dirty="0" smtClean="0">
                <a:latin typeface="Apex serif light"/>
                <a:ea typeface="+mj-ea"/>
                <a:cs typeface="+mj-cs"/>
              </a:rPr>
              <a:t>years</a:t>
            </a:r>
            <a:endParaRPr lang="en-GB" altLang="lt-LT" sz="2000" dirty="0">
              <a:latin typeface="Apex serif light"/>
              <a:ea typeface="+mj-ea"/>
              <a:cs typeface="+mj-cs"/>
            </a:endParaRPr>
          </a:p>
          <a:p>
            <a:pPr>
              <a:lnSpc>
                <a:spcPct val="90000"/>
              </a:lnSpc>
            </a:pPr>
            <a:endParaRPr lang="en-GB" altLang="lt-LT" sz="1200" dirty="0">
              <a:latin typeface="Apex serif light"/>
              <a:ea typeface="+mj-ea"/>
              <a:cs typeface="+mj-cs"/>
            </a:endParaRPr>
          </a:p>
          <a:p>
            <a:pPr>
              <a:lnSpc>
                <a:spcPct val="90000"/>
              </a:lnSpc>
              <a:buFontTx/>
              <a:buNone/>
            </a:pPr>
            <a:r>
              <a:rPr lang="en-GB" altLang="lt-LT" sz="2400" dirty="0">
                <a:latin typeface="Apex serif light"/>
                <a:ea typeface="+mj-ea"/>
                <a:cs typeface="+mj-cs"/>
              </a:rPr>
              <a:t>The programme can be given non-accreditation</a:t>
            </a:r>
            <a:r>
              <a:rPr lang="en-US" altLang="lt-LT" sz="2400" dirty="0">
                <a:latin typeface="Apex serif light"/>
                <a:ea typeface="+mj-ea"/>
                <a:cs typeface="+mj-cs"/>
              </a:rPr>
              <a:t>!</a:t>
            </a:r>
            <a:endParaRPr lang="en-GB" altLang="lt-LT" sz="2400" dirty="0">
              <a:latin typeface="Apex serif light"/>
              <a:ea typeface="+mj-ea"/>
              <a:cs typeface="+mj-cs"/>
            </a:endParaRPr>
          </a:p>
        </p:txBody>
      </p:sp>
    </p:spTree>
    <p:extLst>
      <p:ext uri="{BB962C8B-B14F-4D97-AF65-F5344CB8AC3E}">
        <p14:creationId xmlns:p14="http://schemas.microsoft.com/office/powerpoint/2010/main" val="27752505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US" altLang="en-US" sz="3200" dirty="0">
                <a:solidFill>
                  <a:schemeClr val="bg1"/>
                </a:solidFill>
                <a:latin typeface="Apex serif light"/>
              </a:rPr>
              <a:t>Evaluation</a:t>
            </a:r>
            <a:r>
              <a:rPr lang="lt-LT" altLang="en-US" sz="3200" dirty="0">
                <a:solidFill>
                  <a:schemeClr val="bg1"/>
                </a:solidFill>
                <a:latin typeface="Apex serif light"/>
              </a:rPr>
              <a:t> </a:t>
            </a:r>
            <a:r>
              <a:rPr lang="en-US" altLang="en-US" sz="3200" dirty="0">
                <a:solidFill>
                  <a:schemeClr val="bg1"/>
                </a:solidFill>
                <a:latin typeface="Apex serif light"/>
              </a:rPr>
              <a:t>process</a:t>
            </a:r>
            <a:endParaRPr lang="en-US" sz="3200" dirty="0">
              <a:solidFill>
                <a:schemeClr val="bg1"/>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564" y="1742939"/>
            <a:ext cx="10242040" cy="474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855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graphicFrame>
        <p:nvGraphicFramePr>
          <p:cNvPr id="4" name="Diagrama 1"/>
          <p:cNvGraphicFramePr>
            <a:graphicFrameLocks noGrp="1"/>
          </p:cNvGraphicFramePr>
          <p:nvPr>
            <p:ph idx="1"/>
            <p:extLst>
              <p:ext uri="{D42A27DB-BD31-4B8C-83A1-F6EECF244321}">
                <p14:modId xmlns:p14="http://schemas.microsoft.com/office/powerpoint/2010/main" val="1179397821"/>
              </p:ext>
            </p:extLst>
          </p:nvPr>
        </p:nvGraphicFramePr>
        <p:xfrm>
          <a:off x="662112" y="417376"/>
          <a:ext cx="11529888" cy="5944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307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US" sz="3200" dirty="0">
                <a:solidFill>
                  <a:schemeClr val="bg1"/>
                </a:solidFill>
                <a:latin typeface="Apex serif light"/>
              </a:rPr>
              <a:t>2010-201</a:t>
            </a:r>
            <a:r>
              <a:rPr lang="en-US" sz="3200" dirty="0">
                <a:solidFill>
                  <a:schemeClr val="bg1"/>
                </a:solidFill>
                <a:latin typeface="Apex serif light"/>
              </a:rPr>
              <a:t>8</a:t>
            </a:r>
            <a:r>
              <a:rPr lang="en-US" sz="3200" dirty="0">
                <a:solidFill>
                  <a:schemeClr val="bg1"/>
                </a:solidFill>
                <a:latin typeface="Apex serif light"/>
              </a:rPr>
              <a:t> </a:t>
            </a:r>
            <a:r>
              <a:rPr lang="en-US" sz="3200" dirty="0">
                <a:solidFill>
                  <a:schemeClr val="bg1"/>
                </a:solidFill>
                <a:latin typeface="Apex serif light"/>
              </a:rPr>
              <a:t>evaluation results of </a:t>
            </a:r>
            <a:r>
              <a:rPr lang="en-US" sz="3200" dirty="0">
                <a:solidFill>
                  <a:schemeClr val="bg1"/>
                </a:solidFill>
                <a:latin typeface="Apex serif light"/>
              </a:rPr>
              <a:t/>
            </a:r>
            <a:br>
              <a:rPr lang="en-US" sz="3200" dirty="0">
                <a:solidFill>
                  <a:schemeClr val="bg1"/>
                </a:solidFill>
                <a:latin typeface="Apex serif light"/>
              </a:rPr>
            </a:br>
            <a:r>
              <a:rPr lang="en-US" sz="3200" dirty="0">
                <a:solidFill>
                  <a:schemeClr val="bg1"/>
                </a:solidFill>
                <a:latin typeface="Apex serif light"/>
              </a:rPr>
              <a:t>study </a:t>
            </a:r>
            <a:r>
              <a:rPr lang="en-US" sz="3200" dirty="0">
                <a:solidFill>
                  <a:schemeClr val="bg1"/>
                </a:solidFill>
                <a:latin typeface="Apex serif light"/>
              </a:rPr>
              <a:t>programmes</a:t>
            </a:r>
          </a:p>
        </p:txBody>
      </p:sp>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1938572065"/>
              </p:ext>
            </p:extLst>
          </p:nvPr>
        </p:nvGraphicFramePr>
        <p:xfrm>
          <a:off x="203063" y="1909194"/>
          <a:ext cx="8229600" cy="4713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8643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en-US" sz="3600" dirty="0">
                <a:solidFill>
                  <a:schemeClr val="bg1"/>
                </a:solidFill>
                <a:latin typeface="Apex serif light"/>
              </a:rPr>
              <a:t>New model</a:t>
            </a:r>
            <a:endParaRPr lang="lt-LT" sz="3600" dirty="0">
              <a:solidFill>
                <a:schemeClr val="bg1"/>
              </a:solidFill>
            </a:endParaRPr>
          </a:p>
        </p:txBody>
      </p:sp>
      <p:sp>
        <p:nvSpPr>
          <p:cNvPr id="3" name="Turinio vietos rezervavimo ženklas 2"/>
          <p:cNvSpPr>
            <a:spLocks noGrp="1"/>
          </p:cNvSpPr>
          <p:nvPr>
            <p:ph idx="1"/>
          </p:nvPr>
        </p:nvSpPr>
        <p:spPr>
          <a:xfrm>
            <a:off x="404943" y="1742939"/>
            <a:ext cx="8229600" cy="4349080"/>
          </a:xfrm>
        </p:spPr>
        <p:txBody>
          <a:bodyPr>
            <a:noAutofit/>
          </a:bodyPr>
          <a:lstStyle/>
          <a:p>
            <a:pPr marL="285750" indent="-285750"/>
            <a:r>
              <a:rPr lang="en-GB" sz="2400" dirty="0">
                <a:latin typeface="Apex serif light"/>
              </a:rPr>
              <a:t>Systematic evaluation (national context), evaluation of all study fields in all Lithuanian Higher Education Institutions at </a:t>
            </a:r>
            <a:r>
              <a:rPr lang="en-GB" sz="2400" dirty="0" smtClean="0">
                <a:latin typeface="Apex serif light"/>
              </a:rPr>
              <a:t>once</a:t>
            </a:r>
            <a:endParaRPr lang="en-GB" sz="2400" dirty="0">
              <a:latin typeface="Apex serif light"/>
            </a:endParaRPr>
          </a:p>
          <a:p>
            <a:pPr marL="285750" indent="-285750"/>
            <a:endParaRPr lang="en-GB" sz="1200" dirty="0">
              <a:latin typeface="Apex serif light"/>
            </a:endParaRPr>
          </a:p>
          <a:p>
            <a:pPr marL="285750" indent="-285750"/>
            <a:r>
              <a:rPr lang="en-GB" sz="2400" dirty="0">
                <a:latin typeface="Apex serif light"/>
              </a:rPr>
              <a:t>Not so many evaluations – less </a:t>
            </a:r>
            <a:r>
              <a:rPr lang="en-GB" sz="2400" dirty="0" smtClean="0">
                <a:latin typeface="Apex serif light"/>
              </a:rPr>
              <a:t>expenses</a:t>
            </a:r>
            <a:endParaRPr lang="en-GB" sz="2400" dirty="0">
              <a:latin typeface="Apex serif light"/>
            </a:endParaRPr>
          </a:p>
          <a:p>
            <a:pPr marL="285750" indent="-285750"/>
            <a:endParaRPr lang="en-GB" sz="1200" dirty="0">
              <a:latin typeface="Apex serif light"/>
            </a:endParaRPr>
          </a:p>
          <a:p>
            <a:pPr marL="285750" indent="-285750"/>
            <a:r>
              <a:rPr lang="en-GB" sz="2400" dirty="0">
                <a:latin typeface="Apex serif light"/>
              </a:rPr>
              <a:t>Data and other information </a:t>
            </a:r>
            <a:r>
              <a:rPr lang="en-GB" sz="2400" dirty="0" smtClean="0">
                <a:latin typeface="Apex serif light"/>
              </a:rPr>
              <a:t>- from </a:t>
            </a:r>
            <a:r>
              <a:rPr lang="en-GB" sz="2400" dirty="0">
                <a:latin typeface="Apex serif light"/>
              </a:rPr>
              <a:t>various registers and state </a:t>
            </a:r>
            <a:r>
              <a:rPr lang="en-GB" sz="2400" dirty="0" smtClean="0">
                <a:latin typeface="Apex serif light"/>
              </a:rPr>
              <a:t>databases</a:t>
            </a:r>
            <a:endParaRPr lang="en-GB" sz="2400" dirty="0">
              <a:latin typeface="Apex serif light"/>
            </a:endParaRPr>
          </a:p>
          <a:p>
            <a:pPr marL="285750" indent="-285750"/>
            <a:endParaRPr lang="en-GB" sz="1200" dirty="0">
              <a:latin typeface="Apex serif light"/>
            </a:endParaRPr>
          </a:p>
          <a:p>
            <a:pPr marL="285750" indent="-285750"/>
            <a:r>
              <a:rPr lang="en-GB" sz="2400" dirty="0">
                <a:latin typeface="Apex serif light"/>
              </a:rPr>
              <a:t>More attention to follow-up activities</a:t>
            </a:r>
          </a:p>
          <a:p>
            <a:pPr marL="285750" indent="-285750"/>
            <a:endParaRPr lang="en-GB" sz="1200" dirty="0">
              <a:latin typeface="Apex serif light"/>
            </a:endParaRPr>
          </a:p>
          <a:p>
            <a:pPr marL="285750" indent="-285750"/>
            <a:r>
              <a:rPr lang="en-GB" sz="2400" dirty="0">
                <a:latin typeface="Apex serif light"/>
              </a:rPr>
              <a:t>Annual </a:t>
            </a:r>
            <a:r>
              <a:rPr lang="en-GB" sz="2400" dirty="0" smtClean="0">
                <a:latin typeface="Apex serif light"/>
              </a:rPr>
              <a:t>monitoring</a:t>
            </a:r>
            <a:r>
              <a:rPr lang="en-GB" sz="2400" dirty="0">
                <a:latin typeface="Apex serif light"/>
              </a:rPr>
              <a:t> </a:t>
            </a:r>
            <a:r>
              <a:rPr lang="en-GB" sz="2400" dirty="0" smtClean="0">
                <a:latin typeface="Apex serif light"/>
              </a:rPr>
              <a:t>(based on quantitative indicators)</a:t>
            </a:r>
            <a:endParaRPr lang="en-GB" sz="2400" dirty="0">
              <a:latin typeface="Apex serif light"/>
            </a:endParaRPr>
          </a:p>
          <a:p>
            <a:pPr marL="285750" indent="-285750"/>
            <a:endParaRPr lang="en-GB" sz="1800" dirty="0">
              <a:solidFill>
                <a:srgbClr val="545176"/>
              </a:solidFill>
              <a:latin typeface="Apex serif light"/>
            </a:endParaRPr>
          </a:p>
        </p:txBody>
      </p:sp>
    </p:spTree>
    <p:extLst>
      <p:ext uri="{BB962C8B-B14F-4D97-AF65-F5344CB8AC3E}">
        <p14:creationId xmlns:p14="http://schemas.microsoft.com/office/powerpoint/2010/main" val="3156925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0A141-4F69-4E10-8D0E-437291F312E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FF1F4FD-DCF4-4B51-A098-49D2C0A99D0E}"/>
              </a:ext>
            </a:extLst>
          </p:cNvPr>
          <p:cNvSpPr>
            <a:spLocks noGrp="1"/>
          </p:cNvSpPr>
          <p:nvPr>
            <p:ph idx="1"/>
          </p:nvPr>
        </p:nvSpPr>
        <p:spPr>
          <a:xfrm>
            <a:off x="3360716" y="3633848"/>
            <a:ext cx="5178373" cy="2595365"/>
          </a:xfrm>
        </p:spPr>
        <p:txBody>
          <a:bodyPr>
            <a:normAutofit/>
          </a:bodyPr>
          <a:lstStyle/>
          <a:p>
            <a:pPr marL="0" indent="0">
              <a:buNone/>
            </a:pPr>
            <a:r>
              <a:rPr lang="fr-FR" sz="4000" dirty="0" smtClean="0"/>
              <a:t>THANK YOU!</a:t>
            </a:r>
            <a:endParaRPr lang="fr-FR" sz="4000" dirty="0"/>
          </a:p>
        </p:txBody>
      </p:sp>
    </p:spTree>
    <p:extLst>
      <p:ext uri="{BB962C8B-B14F-4D97-AF65-F5344CB8AC3E}">
        <p14:creationId xmlns:p14="http://schemas.microsoft.com/office/powerpoint/2010/main" val="2657150420"/>
      </p:ext>
    </p:extLst>
  </p:cSld>
  <p:clrMapOvr>
    <a:masterClrMapping/>
  </p:clrMapOvr>
</p:sld>
</file>

<file path=ppt/theme/theme1.xml><?xml version="1.0" encoding="utf-8"?>
<a:theme xmlns:a="http://schemas.openxmlformats.org/drawingml/2006/main" name="Office Them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 Age PowerPoint Template" id="{D85D0602-0B68-9349-9E0E-69BF1BBA49AF}" vid="{8B518266-8126-634B-BDF3-6E39FA3BC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617</TotalTime>
  <Words>810</Words>
  <Application>Microsoft Office PowerPoint</Application>
  <PresentationFormat>Widescreen</PresentationFormat>
  <Paragraphs>98</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Apex serif light</vt:lpstr>
      <vt:lpstr>Arial</vt:lpstr>
      <vt:lpstr>Calibri</vt:lpstr>
      <vt:lpstr>Cambria</vt:lpstr>
      <vt:lpstr>Candara</vt:lpstr>
      <vt:lpstr>Times New Roman</vt:lpstr>
      <vt:lpstr>Trebuchet MS</vt:lpstr>
      <vt:lpstr>Verdana</vt:lpstr>
      <vt:lpstr>Office Theme</vt:lpstr>
      <vt:lpstr>PowerPoint Presentation</vt:lpstr>
      <vt:lpstr>Study programmes accreditation  (current model)</vt:lpstr>
      <vt:lpstr>Study programmes accreditation  (current model)</vt:lpstr>
      <vt:lpstr>Evaluation process</vt:lpstr>
      <vt:lpstr>PowerPoint Presentation</vt:lpstr>
      <vt:lpstr>2010-2018 evaluation results of  study programmes</vt:lpstr>
      <vt:lpstr>New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arzumanov.t@outlook.com</dc:creator>
  <cp:lastModifiedBy>Nora Skaburskienė</cp:lastModifiedBy>
  <cp:revision>32</cp:revision>
  <dcterms:created xsi:type="dcterms:W3CDTF">2018-06-01T07:01:28Z</dcterms:created>
  <dcterms:modified xsi:type="dcterms:W3CDTF">2019-02-05T10:17:22Z</dcterms:modified>
</cp:coreProperties>
</file>